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474" r:id="rId5"/>
    <p:sldId id="475" r:id="rId6"/>
    <p:sldId id="476" r:id="rId7"/>
    <p:sldId id="478" r:id="rId8"/>
    <p:sldId id="495" r:id="rId9"/>
    <p:sldId id="494" r:id="rId10"/>
    <p:sldId id="481" r:id="rId11"/>
    <p:sldId id="493" r:id="rId12"/>
    <p:sldId id="480" r:id="rId13"/>
    <p:sldId id="492" r:id="rId14"/>
    <p:sldId id="482" r:id="rId15"/>
    <p:sldId id="489" r:id="rId16"/>
    <p:sldId id="4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59091F"/>
    <a:srgbClr val="003735"/>
    <a:srgbClr val="004946"/>
    <a:srgbClr val="8E3D54"/>
    <a:srgbClr val="014F7F"/>
    <a:srgbClr val="004F7F"/>
    <a:srgbClr val="770C28"/>
    <a:srgbClr val="ECE4E1"/>
    <a:srgbClr val="D1B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7" autoAdjust="0"/>
    <p:restoredTop sz="91647" autoAdjust="0"/>
  </p:normalViewPr>
  <p:slideViewPr>
    <p:cSldViewPr snapToGrid="0">
      <p:cViewPr varScale="1">
        <p:scale>
          <a:sx n="66" d="100"/>
          <a:sy n="66" d="100"/>
        </p:scale>
        <p:origin x="110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40A4E-9D0B-493F-A1DB-25A17BBC8650}" type="datetimeFigureOut">
              <a:rPr lang="en-CA" smtClean="0"/>
              <a:t>2022-05-06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31DA2-A133-4A35-9CD4-920C9DF957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748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Source(s): Stokes Economics (Customized Forecast)</a:t>
            </a:r>
            <a:endParaRPr lang="en-CA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/>
              <a:t>Recruitment is critical, but employers will also have to focus on retention.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031DA2-A133-4A35-9CD4-920C9DF9578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9157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1E5A3D8A-5349-A807-2F32-88A08C35B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23" y="-16667"/>
            <a:ext cx="12242846" cy="6891334"/>
          </a:xfrm>
          <a:prstGeom prst="rect">
            <a:avLst/>
          </a:prstGeom>
        </p:spPr>
      </p:pic>
      <p:pic>
        <p:nvPicPr>
          <p:cNvPr id="4" name="Picture 3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41A37A26-7A19-B9AE-7062-ED57912ECC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" y="5029199"/>
            <a:ext cx="4892067" cy="12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3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ght/Med/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2016C-543A-6A34-FB2B-058D344EFF84}"/>
              </a:ext>
            </a:extLst>
          </p:cNvPr>
          <p:cNvSpPr/>
          <p:nvPr userDrawn="1"/>
        </p:nvSpPr>
        <p:spPr>
          <a:xfrm>
            <a:off x="-55032" y="0"/>
            <a:ext cx="40767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B2748A57-8145-E59E-69BA-207B167F6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B5D4E11-849A-8570-B6E0-877D431A3B45}"/>
              </a:ext>
            </a:extLst>
          </p:cNvPr>
          <p:cNvSpPr/>
          <p:nvPr userDrawn="1"/>
        </p:nvSpPr>
        <p:spPr>
          <a:xfrm>
            <a:off x="4021668" y="0"/>
            <a:ext cx="4076700" cy="6858000"/>
          </a:xfrm>
          <a:prstGeom prst="rect">
            <a:avLst/>
          </a:prstGeom>
          <a:solidFill>
            <a:srgbClr val="004946"/>
          </a:solidFill>
          <a:ln>
            <a:solidFill>
              <a:srgbClr val="0049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DDAAD1-76D5-ED1A-6D06-4D6A528C77E4}"/>
              </a:ext>
            </a:extLst>
          </p:cNvPr>
          <p:cNvSpPr/>
          <p:nvPr userDrawn="1"/>
        </p:nvSpPr>
        <p:spPr>
          <a:xfrm>
            <a:off x="8098367" y="0"/>
            <a:ext cx="4161366" cy="6858000"/>
          </a:xfrm>
          <a:prstGeom prst="rect">
            <a:avLst/>
          </a:prstGeom>
          <a:solidFill>
            <a:srgbClr val="003735"/>
          </a:solidFill>
          <a:ln>
            <a:solidFill>
              <a:srgbClr val="00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96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Light/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8AD8F1-8DD3-E9A7-FBFA-24814A0E465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7FFB320D-4D2B-30CD-44A7-2F0B274D6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DC55F1-F7B2-BD43-DA85-1A8EC475B1EF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53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213AE8-9BA4-EB7B-913F-4BA3BAE8F14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37EA586B-DC20-EE99-C3BE-AC797FE630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0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CA8E8C-C428-126F-7AD0-301911A902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C19E913D-39C0-C883-271A-CA8960B8B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50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age Hal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desk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AC63BE2C-B3F2-9BC3-53C3-21FEA924B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91" y="-20144"/>
            <a:ext cx="12316582" cy="6898289"/>
          </a:xfrm>
          <a:prstGeom prst="rect">
            <a:avLst/>
          </a:prstGeom>
        </p:spPr>
      </p:pic>
      <p:pic>
        <p:nvPicPr>
          <p:cNvPr id="9" name="Picture 8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5703857D-5B99-505F-C1B3-51060F1F0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1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age Hal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 an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71F2067F-8842-D81A-B279-B672C188D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91" y="-20144"/>
            <a:ext cx="12316582" cy="6898289"/>
          </a:xfrm>
          <a:prstGeom prst="rect">
            <a:avLst/>
          </a:prstGeom>
        </p:spPr>
      </p:pic>
      <p:pic>
        <p:nvPicPr>
          <p:cNvPr id="9" name="Picture 8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4753569D-EE2E-13AF-8C11-424EF800CF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Image Thi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itting at a desk&#10;&#10;Description automatically generated with low confidence">
            <a:extLst>
              <a:ext uri="{FF2B5EF4-FFF2-40B4-BE49-F238E27FC236}">
                <a16:creationId xmlns:a16="http://schemas.microsoft.com/office/drawing/2014/main" id="{1376574E-7C1C-50BA-4A13-A0D7F093C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66" y="-25864"/>
            <a:ext cx="12243333" cy="6909729"/>
          </a:xfrm>
          <a:prstGeom prst="rect">
            <a:avLst/>
          </a:prstGeom>
        </p:spPr>
      </p:pic>
      <p:pic>
        <p:nvPicPr>
          <p:cNvPr id="9" name="Picture 8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8D761B24-7841-D0BB-425C-4068CC03DD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6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ight/Med/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CF5307-8405-A43C-085A-D194E84C9F9F}"/>
              </a:ext>
            </a:extLst>
          </p:cNvPr>
          <p:cNvSpPr/>
          <p:nvPr userDrawn="1"/>
        </p:nvSpPr>
        <p:spPr>
          <a:xfrm>
            <a:off x="-55032" y="0"/>
            <a:ext cx="4076700" cy="6858000"/>
          </a:xfrm>
          <a:prstGeom prst="rect">
            <a:avLst/>
          </a:prstGeom>
          <a:solidFill>
            <a:srgbClr val="8E3D54"/>
          </a:solidFill>
          <a:ln>
            <a:solidFill>
              <a:srgbClr val="8E3D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99E18574-F560-E293-20DA-463E615EF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83C47A-EA84-BE2F-3F78-8C763858FE9B}"/>
              </a:ext>
            </a:extLst>
          </p:cNvPr>
          <p:cNvSpPr/>
          <p:nvPr userDrawn="1"/>
        </p:nvSpPr>
        <p:spPr>
          <a:xfrm>
            <a:off x="4021668" y="0"/>
            <a:ext cx="40767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7951D-D6E6-A98E-7C86-A5316C1A7793}"/>
              </a:ext>
            </a:extLst>
          </p:cNvPr>
          <p:cNvSpPr/>
          <p:nvPr userDrawn="1"/>
        </p:nvSpPr>
        <p:spPr>
          <a:xfrm>
            <a:off x="8098367" y="0"/>
            <a:ext cx="4161366" cy="6858000"/>
          </a:xfrm>
          <a:prstGeom prst="rect">
            <a:avLst/>
          </a:prstGeom>
          <a:solidFill>
            <a:srgbClr val="59091F"/>
          </a:solidFill>
          <a:ln>
            <a:solidFill>
              <a:srgbClr val="5909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0166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Light/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8BA6A5-5BD5-20EC-EACF-C20D78F7729E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ACAFA1D3-892E-719F-5448-AA7467E42D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A42B8B-8F11-3708-E24B-FC5468F9D19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19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AAB5B6-1897-B501-AA93-F24D23A4D4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46DFA7D8-D3B2-0DC5-2B72-EF48408526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9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470A0042-88BE-FBC4-1CF2-E3EFD5D43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85" y="-29243"/>
            <a:ext cx="12298771" cy="6916487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68C65C3F-66C5-4DF1-3F5F-9A4B2B2AF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" y="5029199"/>
            <a:ext cx="4892067" cy="12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45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91B692-3845-A6E0-E5A9-C78BF6774A5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47C3242C-0AE2-18A8-9CEF-0F8BAE12C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2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Hal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DEE4B58B-581E-0CF3-1713-0508449546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97" y="-23679"/>
            <a:ext cx="12273394" cy="6905359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E381E95D-78E5-5499-2801-AB56E8C3F9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659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Hal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, young&#10;&#10;Description automatically generated">
            <a:extLst>
              <a:ext uri="{FF2B5EF4-FFF2-40B4-BE49-F238E27FC236}">
                <a16:creationId xmlns:a16="http://schemas.microsoft.com/office/drawing/2014/main" id="{C29DCF37-4163-3C4F-899C-A5B8AA22ED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38" y="-24209"/>
            <a:ext cx="12275277" cy="6906419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84479DE6-BC5D-29AC-91E1-855CFCAA65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303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Image Thi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910F0F7-CF8B-9264-E692-18810EB47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1" y="-12111"/>
            <a:ext cx="12256263" cy="6882223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8C09A3F3-8DB6-4811-A37A-BF20627715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93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ght/Med/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FA3910-8B5A-694B-5A2A-702F3FF57570}"/>
              </a:ext>
            </a:extLst>
          </p:cNvPr>
          <p:cNvSpPr/>
          <p:nvPr userDrawn="1"/>
        </p:nvSpPr>
        <p:spPr>
          <a:xfrm>
            <a:off x="-55032" y="0"/>
            <a:ext cx="40767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075580-0E8B-7BC9-6A08-E95925F6BE47}"/>
              </a:ext>
            </a:extLst>
          </p:cNvPr>
          <p:cNvSpPr/>
          <p:nvPr userDrawn="1"/>
        </p:nvSpPr>
        <p:spPr>
          <a:xfrm>
            <a:off x="4021668" y="0"/>
            <a:ext cx="40767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4953C9-6DEA-802A-A113-04788B10DF91}"/>
              </a:ext>
            </a:extLst>
          </p:cNvPr>
          <p:cNvSpPr/>
          <p:nvPr userDrawn="1"/>
        </p:nvSpPr>
        <p:spPr>
          <a:xfrm>
            <a:off x="8098367" y="0"/>
            <a:ext cx="4161366" cy="6858000"/>
          </a:xfrm>
          <a:prstGeom prst="rect">
            <a:avLst/>
          </a:prstGeom>
          <a:solidFill>
            <a:srgbClr val="014F7F"/>
          </a:solidFill>
          <a:ln>
            <a:solidFill>
              <a:srgbClr val="004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BD6487C5-371B-D213-7CBD-9CDD8D5777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78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ight/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AC4247E-23BC-5902-58D3-830630E61EE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58A6A57C-15FB-E9EA-078B-7FE6CEDB32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1E0BBC-B3CA-CC53-9A36-F4C15A842C4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67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868FDB-EE07-08FC-F196-1480AE23FB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AB1695DD-68E7-EEE4-3A37-27939F1F0F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17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A4EF72-C09C-2AFE-A390-27B98D3CBE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A8C0CBD9-E000-E4AE-1CFA-4B28A45D0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9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FEDAB-A58A-46DC-9F04-3109DADD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" y="0"/>
            <a:ext cx="12191746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90E73FF-9B6D-4586-A7DF-29BD1841D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96" y="1262115"/>
            <a:ext cx="9436757" cy="462189"/>
          </a:xfrm>
        </p:spPr>
        <p:txBody>
          <a:bodyPr>
            <a:noAutofit/>
          </a:bodyPr>
          <a:lstStyle>
            <a:lvl1pPr algn="l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78D583-5C19-4294-BB2F-0190C1D535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25913" y="1881240"/>
            <a:ext cx="9456784" cy="3970920"/>
          </a:xfrm>
        </p:spPr>
        <p:txBody>
          <a:bodyPr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81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tablet&#10;&#10;Description automatically generated">
            <a:extLst>
              <a:ext uri="{FF2B5EF4-FFF2-40B4-BE49-F238E27FC236}">
                <a16:creationId xmlns:a16="http://schemas.microsoft.com/office/drawing/2014/main" id="{E7EF850F-0395-7EC3-912D-948C83AFA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04" y="-28185"/>
            <a:ext cx="12295008" cy="6914371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806F7F99-9F0F-4D04-7A5C-8DA14E6056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16" y="736599"/>
            <a:ext cx="4892067" cy="122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9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 with a computer and headphones on&#10;&#10;Description automatically generated with medium confidence">
            <a:extLst>
              <a:ext uri="{FF2B5EF4-FFF2-40B4-BE49-F238E27FC236}">
                <a16:creationId xmlns:a16="http://schemas.microsoft.com/office/drawing/2014/main" id="{890A2B4B-EFED-49A1-D3B7-FEE95A22B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47" y="-16005"/>
            <a:ext cx="12240495" cy="68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9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headphones and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9E1ADD90-229F-2418-43CF-7535AD044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71" y="-19445"/>
            <a:ext cx="12258342" cy="689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9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, preparing&#10;&#10;Description automatically generated">
            <a:extLst>
              <a:ext uri="{FF2B5EF4-FFF2-40B4-BE49-F238E27FC236}">
                <a16:creationId xmlns:a16="http://schemas.microsoft.com/office/drawing/2014/main" id="{8B1A3BD9-8016-8DBC-E339-21B677526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2277"/>
            <a:ext cx="12293600" cy="69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1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age Half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indoor, preparing&#10;&#10;Description automatically generated">
            <a:extLst>
              <a:ext uri="{FF2B5EF4-FFF2-40B4-BE49-F238E27FC236}">
                <a16:creationId xmlns:a16="http://schemas.microsoft.com/office/drawing/2014/main" id="{DD70160E-CB10-5EFA-BA73-2F7AB6EA9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10" y="-18123"/>
            <a:ext cx="12248020" cy="6894247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E2E66AA6-D99F-1823-7898-212A626E69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age Half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looking at a green screen&#10;&#10;Description automatically generated with medium confidence">
            <a:extLst>
              <a:ext uri="{FF2B5EF4-FFF2-40B4-BE49-F238E27FC236}">
                <a16:creationId xmlns:a16="http://schemas.microsoft.com/office/drawing/2014/main" id="{A60E9D81-250F-ED57-67F9-B173EF5E9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3" y="-20506"/>
            <a:ext cx="12256487" cy="6899012"/>
          </a:xfrm>
          <a:prstGeom prst="rect">
            <a:avLst/>
          </a:prstGeom>
        </p:spPr>
      </p:pic>
      <p:pic>
        <p:nvPicPr>
          <p:cNvPr id="9" name="Picture 8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2D5B5798-B08B-D01E-A046-2E5F2C7AE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39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mage Thi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DBF6B93C-9395-2852-D204-4227C7674A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23"/>
            <a:ext cx="12248020" cy="6894247"/>
          </a:xfrm>
          <a:prstGeom prst="rect">
            <a:avLst/>
          </a:prstGeom>
        </p:spPr>
      </p:pic>
      <p:pic>
        <p:nvPicPr>
          <p:cNvPr id="8" name="Picture 7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58B5D9D2-657B-B65C-CF8F-627C500058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7E7D79-7A0D-4476-8BAB-2AEA29DB7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F03C1-89C8-44DD-89BB-BC8E94E14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2157-03CE-4D71-B317-FA34C6914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yriad Pro "/>
              </a:defRPr>
            </a:lvl1pPr>
          </a:lstStyle>
          <a:p>
            <a:fld id="{FB80DD06-254B-4FE5-B26E-AC0BD2BF59AC}" type="datetimeFigureOut">
              <a:rPr lang="en-CA" smtClean="0"/>
              <a:pPr/>
              <a:t>2022-05-06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4001F-2A98-4222-AC6A-9B8DF6CD5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Myriad Pro "/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97F4-17A7-4EFC-A142-21B86A426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Myriad Pro "/>
              </a:defRPr>
            </a:lvl1pPr>
          </a:lstStyle>
          <a:p>
            <a:fld id="{A907E688-9FEB-4914-8F4D-4EC3BBAF74C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12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6" r:id="rId2"/>
    <p:sldLayoutId id="2147483687" r:id="rId3"/>
    <p:sldLayoutId id="2147483677" r:id="rId4"/>
    <p:sldLayoutId id="2147483684" r:id="rId5"/>
    <p:sldLayoutId id="2147483685" r:id="rId6"/>
    <p:sldLayoutId id="2147483678" r:id="rId7"/>
    <p:sldLayoutId id="2147483688" r:id="rId8"/>
    <p:sldLayoutId id="2147483680" r:id="rId9"/>
    <p:sldLayoutId id="2147483700" r:id="rId10"/>
    <p:sldLayoutId id="2147483679" r:id="rId11"/>
    <p:sldLayoutId id="2147483689" r:id="rId12"/>
    <p:sldLayoutId id="2147483690" r:id="rId13"/>
    <p:sldLayoutId id="2147483681" r:id="rId14"/>
    <p:sldLayoutId id="2147483682" r:id="rId15"/>
    <p:sldLayoutId id="2147483683" r:id="rId16"/>
    <p:sldLayoutId id="2147483702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701" r:id="rId24"/>
    <p:sldLayoutId id="2147483697" r:id="rId25"/>
    <p:sldLayoutId id="2147483698" r:id="rId26"/>
    <p:sldLayoutId id="2147483699" r:id="rId27"/>
    <p:sldLayoutId id="214748370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995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C72C7E-58EA-728B-6AEF-ADA600534ADB}"/>
              </a:ext>
            </a:extLst>
          </p:cNvPr>
          <p:cNvSpPr txBox="1"/>
          <p:nvPr/>
        </p:nvSpPr>
        <p:spPr>
          <a:xfrm>
            <a:off x="716437" y="2232382"/>
            <a:ext cx="4798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 on the needs of the employers and collaboratively identify interventions that lead to successful outcomes.</a:t>
            </a:r>
            <a:endParaRPr lang="en-US" sz="2000" b="1" dirty="0">
              <a:solidFill>
                <a:srgbClr val="770C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B7BA1-8D4E-B2F3-D898-7DD7FAB52CB6}"/>
              </a:ext>
            </a:extLst>
          </p:cNvPr>
          <p:cNvSpPr txBox="1"/>
          <p:nvPr/>
        </p:nvSpPr>
        <p:spPr>
          <a:xfrm>
            <a:off x="6865854" y="2684869"/>
            <a:ext cx="419403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WorkingNB</a:t>
            </a:r>
            <a:r>
              <a:rPr lang="en-US" sz="20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interventions: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Human Resources expertise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to </a:t>
            </a:r>
            <a:r>
              <a:rPr lang="en-US" sz="1600" dirty="0" err="1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information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 support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for training activities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 and retention strategies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management strategies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 policy development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Customized training options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employment supports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40824F-0A96-84A9-47C4-4C6F1FDBEDE4}"/>
              </a:ext>
            </a:extLst>
          </p:cNvPr>
          <p:cNvSpPr/>
          <p:nvPr/>
        </p:nvSpPr>
        <p:spPr>
          <a:xfrm>
            <a:off x="6865854" y="989815"/>
            <a:ext cx="4003248" cy="1358427"/>
          </a:xfrm>
          <a:prstGeom prst="roundRect">
            <a:avLst/>
          </a:prstGeom>
          <a:solidFill>
            <a:srgbClr val="EC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Resources planning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 management (retention)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38A7B-ACFD-C991-A003-7889B9EC2DA6}"/>
              </a:ext>
            </a:extLst>
          </p:cNvPr>
          <p:cNvSpPr txBox="1"/>
          <p:nvPr/>
        </p:nvSpPr>
        <p:spPr>
          <a:xfrm>
            <a:off x="716437" y="377569"/>
            <a:ext cx="45814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rgbClr val="770C28"/>
                </a:solidFill>
                <a:latin typeface="DM Serif Display" pitchFamily="2" charset="0"/>
              </a:rPr>
              <a:t>Services for Employers</a:t>
            </a:r>
            <a:endParaRPr lang="en-US" sz="5400" dirty="0">
              <a:solidFill>
                <a:srgbClr val="770C28"/>
              </a:solidFill>
              <a:latin typeface="DM Serif Display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07ECAE2-04DD-BE13-4B25-0A39BDED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48" y="4185226"/>
            <a:ext cx="1847421" cy="164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5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clipart, tableware, dishware&#10;&#10;Description automatically generated">
            <a:extLst>
              <a:ext uri="{FF2B5EF4-FFF2-40B4-BE49-F238E27FC236}">
                <a16:creationId xmlns:a16="http://schemas.microsoft.com/office/drawing/2014/main" id="{8F523383-5BA9-B90F-7B43-D5D2B0767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05315"/>
            <a:ext cx="1594710" cy="3995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2FDD0B-0FF4-78A1-AABD-60B93F13E710}"/>
              </a:ext>
            </a:extLst>
          </p:cNvPr>
          <p:cNvSpPr txBox="1"/>
          <p:nvPr/>
        </p:nvSpPr>
        <p:spPr>
          <a:xfrm>
            <a:off x="688158" y="3723590"/>
            <a:ext cx="422320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60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Virtual Job Fairs </a:t>
            </a:r>
          </a:p>
          <a:p>
            <a:pPr marL="198900" lvl="1" indent="-198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convenient online platform where individuals can explore job opportunities, chat with employers and download career resources.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63A6C2-A726-FDFB-979C-012F3C23EE01}"/>
              </a:ext>
            </a:extLst>
          </p:cNvPr>
          <p:cNvSpPr txBox="1"/>
          <p:nvPr/>
        </p:nvSpPr>
        <p:spPr>
          <a:xfrm>
            <a:off x="716437" y="1041469"/>
            <a:ext cx="616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DM Serif Display" pitchFamily="2" charset="0"/>
              </a:rPr>
              <a:t>Connecting the Labour Market</a:t>
            </a:r>
            <a:endParaRPr lang="en-US" sz="5400" dirty="0">
              <a:solidFill>
                <a:schemeClr val="bg1"/>
              </a:solidFill>
              <a:latin typeface="DM Serif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864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268DC7-ABBE-A369-65C9-859F25F052C7}"/>
              </a:ext>
            </a:extLst>
          </p:cNvPr>
          <p:cNvSpPr txBox="1"/>
          <p:nvPr/>
        </p:nvSpPr>
        <p:spPr>
          <a:xfrm>
            <a:off x="1331536" y="829424"/>
            <a:ext cx="9396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solidFill>
                  <a:schemeClr val="bg1"/>
                </a:solidFill>
                <a:latin typeface="DM Serif Display" pitchFamily="2" charset="0"/>
              </a:rPr>
              <a:t>Process to Support Clients</a:t>
            </a:r>
            <a:endParaRPr lang="en-US" sz="5400" dirty="0">
              <a:solidFill>
                <a:schemeClr val="bg1"/>
              </a:solidFill>
              <a:latin typeface="DM Serif Display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3125BD-56DB-3C3C-3977-B1FE4782BED4}"/>
              </a:ext>
            </a:extLst>
          </p:cNvPr>
          <p:cNvSpPr txBox="1"/>
          <p:nvPr/>
        </p:nvSpPr>
        <p:spPr>
          <a:xfrm>
            <a:off x="2282856" y="1880014"/>
            <a:ext cx="7494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Employers: </a:t>
            </a:r>
            <a:r>
              <a:rPr lang="en-CA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Resource Support Services</a:t>
            </a:r>
            <a:br>
              <a:rPr lang="en-CA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CA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1DD0108B-2B6D-2705-E67D-4121326A0AA0}"/>
              </a:ext>
            </a:extLst>
          </p:cNvPr>
          <p:cNvSpPr/>
          <p:nvPr/>
        </p:nvSpPr>
        <p:spPr bwMode="auto">
          <a:xfrm>
            <a:off x="926008" y="3551551"/>
            <a:ext cx="2113174" cy="1877436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Entry Point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168A6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0168A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WorkingNB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offices</a:t>
            </a:r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298BF4DC-83BD-DB11-5122-13B6FB108B10}"/>
              </a:ext>
            </a:extLst>
          </p:cNvPr>
          <p:cNvSpPr/>
          <p:nvPr/>
        </p:nvSpPr>
        <p:spPr bwMode="auto">
          <a:xfrm>
            <a:off x="3624608" y="3630191"/>
            <a:ext cx="2113174" cy="1720156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Conversation about needs</a:t>
            </a:r>
          </a:p>
        </p:txBody>
      </p:sp>
      <p:sp>
        <p:nvSpPr>
          <p:cNvPr id="29" name="Rounded Rectangle 8">
            <a:extLst>
              <a:ext uri="{FF2B5EF4-FFF2-40B4-BE49-F238E27FC236}">
                <a16:creationId xmlns:a16="http://schemas.microsoft.com/office/drawing/2014/main" id="{B3F8C5AE-404A-23F1-8608-AD30328FB9DD}"/>
              </a:ext>
            </a:extLst>
          </p:cNvPr>
          <p:cNvSpPr/>
          <p:nvPr/>
        </p:nvSpPr>
        <p:spPr bwMode="auto">
          <a:xfrm>
            <a:off x="6337043" y="3630191"/>
            <a:ext cx="2113174" cy="1720157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Conversation about solutions/ supports to address needs</a:t>
            </a: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8A0C9211-99D7-E9B0-3861-6CC6E0119107}"/>
              </a:ext>
            </a:extLst>
          </p:cNvPr>
          <p:cNvSpPr/>
          <p:nvPr/>
        </p:nvSpPr>
        <p:spPr bwMode="auto">
          <a:xfrm>
            <a:off x="9030790" y="3630191"/>
            <a:ext cx="2113174" cy="1720157"/>
          </a:xfrm>
          <a:prstGeom prst="round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168A6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 agreed upon solutions/ supports</a:t>
            </a:r>
          </a:p>
        </p:txBody>
      </p:sp>
      <p:sp>
        <p:nvSpPr>
          <p:cNvPr id="31" name="Arrow: Down 9">
            <a:extLst>
              <a:ext uri="{FF2B5EF4-FFF2-40B4-BE49-F238E27FC236}">
                <a16:creationId xmlns:a16="http://schemas.microsoft.com/office/drawing/2014/main" id="{5E8E1DCD-CFD2-7EBD-B83F-F0EB679C793F}"/>
              </a:ext>
            </a:extLst>
          </p:cNvPr>
          <p:cNvSpPr/>
          <p:nvPr/>
        </p:nvSpPr>
        <p:spPr>
          <a:xfrm rot="16200000">
            <a:off x="8573983" y="4313024"/>
            <a:ext cx="360040" cy="354491"/>
          </a:xfrm>
          <a:prstGeom prst="downArrow">
            <a:avLst/>
          </a:prstGeom>
          <a:solidFill>
            <a:srgbClr val="66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Arrow: Down 9">
            <a:extLst>
              <a:ext uri="{FF2B5EF4-FFF2-40B4-BE49-F238E27FC236}">
                <a16:creationId xmlns:a16="http://schemas.microsoft.com/office/drawing/2014/main" id="{3916286B-E5BE-C35B-3EFE-228088C6087E}"/>
              </a:ext>
            </a:extLst>
          </p:cNvPr>
          <p:cNvSpPr/>
          <p:nvPr/>
        </p:nvSpPr>
        <p:spPr>
          <a:xfrm rot="16200000">
            <a:off x="5883047" y="4313024"/>
            <a:ext cx="360040" cy="354491"/>
          </a:xfrm>
          <a:prstGeom prst="downArrow">
            <a:avLst/>
          </a:prstGeom>
          <a:solidFill>
            <a:srgbClr val="66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" name="Arrow: Down 9">
            <a:extLst>
              <a:ext uri="{FF2B5EF4-FFF2-40B4-BE49-F238E27FC236}">
                <a16:creationId xmlns:a16="http://schemas.microsoft.com/office/drawing/2014/main" id="{D2C3FA66-2372-DB55-E4D2-A2861AA062FD}"/>
              </a:ext>
            </a:extLst>
          </p:cNvPr>
          <p:cNvSpPr/>
          <p:nvPr/>
        </p:nvSpPr>
        <p:spPr>
          <a:xfrm rot="16200000">
            <a:off x="3167802" y="4313024"/>
            <a:ext cx="360040" cy="354491"/>
          </a:xfrm>
          <a:prstGeom prst="downArrow">
            <a:avLst/>
          </a:prstGeom>
          <a:solidFill>
            <a:srgbClr val="66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6504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65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6EAFC6-5F08-CB8C-4183-6E78F9F49F88}"/>
              </a:ext>
            </a:extLst>
          </p:cNvPr>
          <p:cNvSpPr txBox="1"/>
          <p:nvPr/>
        </p:nvSpPr>
        <p:spPr>
          <a:xfrm>
            <a:off x="452487" y="2340826"/>
            <a:ext cx="71172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b="1" dirty="0">
                <a:solidFill>
                  <a:schemeClr val="bg1"/>
                </a:solidFill>
                <a:latin typeface="DM Serif Display" pitchFamily="2" charset="0"/>
              </a:rPr>
              <a:t>The Power of Employment</a:t>
            </a:r>
            <a:endParaRPr lang="en-US" sz="7200" dirty="0">
              <a:solidFill>
                <a:schemeClr val="bg1"/>
              </a:solidFill>
              <a:latin typeface="DM Serif Display" pitchFamily="2" charset="0"/>
            </a:endParaRPr>
          </a:p>
        </p:txBody>
      </p:sp>
      <p:pic>
        <p:nvPicPr>
          <p:cNvPr id="3" name="Picture 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107AB125-FC67-88F5-94B5-8E1912584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2" y="624375"/>
            <a:ext cx="3418004" cy="8545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241C96-E17B-AA93-6C6F-252DE1FE1084}"/>
              </a:ext>
            </a:extLst>
          </p:cNvPr>
          <p:cNvSpPr txBox="1"/>
          <p:nvPr/>
        </p:nvSpPr>
        <p:spPr>
          <a:xfrm>
            <a:off x="544922" y="4726698"/>
            <a:ext cx="526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2022</a:t>
            </a:r>
          </a:p>
        </p:txBody>
      </p:sp>
    </p:spTree>
    <p:extLst>
      <p:ext uri="{BB962C8B-B14F-4D97-AF65-F5344CB8AC3E}">
        <p14:creationId xmlns:p14="http://schemas.microsoft.com/office/powerpoint/2010/main" val="351084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137821-5824-6093-F1A3-1D9742E9FB80}"/>
              </a:ext>
            </a:extLst>
          </p:cNvPr>
          <p:cNvSpPr txBox="1"/>
          <p:nvPr/>
        </p:nvSpPr>
        <p:spPr>
          <a:xfrm>
            <a:off x="688157" y="3337091"/>
            <a:ext cx="4656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Empowering individuals, employers and regional partnerships through creative, measurable interventions and meaningful supports.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E071A-AD63-121B-0A54-22AF7B508C19}"/>
              </a:ext>
            </a:extLst>
          </p:cNvPr>
          <p:cNvSpPr txBox="1"/>
          <p:nvPr/>
        </p:nvSpPr>
        <p:spPr>
          <a:xfrm>
            <a:off x="716437" y="1503383"/>
            <a:ext cx="6160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 err="1">
                <a:solidFill>
                  <a:schemeClr val="bg1"/>
                </a:solidFill>
                <a:latin typeface="DM Serif Display" pitchFamily="2" charset="0"/>
              </a:rPr>
              <a:t>WorkingNB</a:t>
            </a:r>
            <a:endParaRPr lang="en-US" sz="5400" dirty="0">
              <a:solidFill>
                <a:schemeClr val="bg1"/>
              </a:solidFill>
              <a:latin typeface="DM Serif Display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A6BEC-A68F-C1E0-2A1D-55C1DAB41208}"/>
              </a:ext>
            </a:extLst>
          </p:cNvPr>
          <p:cNvSpPr txBox="1"/>
          <p:nvPr/>
        </p:nvSpPr>
        <p:spPr>
          <a:xfrm>
            <a:off x="716437" y="2389005"/>
            <a:ext cx="6160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power of employment</a:t>
            </a:r>
            <a:endParaRPr lang="en-US" sz="28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59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65AABA-9372-ECAF-583C-17C1687959B2}"/>
              </a:ext>
            </a:extLst>
          </p:cNvPr>
          <p:cNvSpPr txBox="1"/>
          <p:nvPr/>
        </p:nvSpPr>
        <p:spPr>
          <a:xfrm>
            <a:off x="716437" y="2450086"/>
            <a:ext cx="33370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New Brunswick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is changing.</a:t>
            </a:r>
          </a:p>
          <a:p>
            <a:pPr marL="476100" lvl="1" indent="-19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</a:t>
            </a:r>
            <a:r>
              <a:rPr lang="fr-CA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fr-CA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historically</a:t>
            </a:r>
            <a:r>
              <a:rPr lang="fr-CA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): 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more </a:t>
            </a:r>
            <a:r>
              <a:rPr lang="en-US" sz="1600" b="1" dirty="0">
                <a:solidFill>
                  <a:srgbClr val="82C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 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</a:t>
            </a:r>
          </a:p>
          <a:p>
            <a:pPr marL="476100" lvl="1" indent="-19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Recent years (before COVID):  more </a:t>
            </a:r>
            <a:r>
              <a:rPr lang="en-US" sz="1600" b="1" dirty="0">
                <a:solidFill>
                  <a:srgbClr val="82C2A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than 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people</a:t>
            </a:r>
            <a:endParaRPr lang="en-US" sz="16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76100" lvl="1" indent="-198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 COVID:  Likely a 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jobs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mismatch </a:t>
            </a:r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en-US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CAB74-8D37-2AF0-11B5-995853BCC674}"/>
              </a:ext>
            </a:extLst>
          </p:cNvPr>
          <p:cNvSpPr txBox="1"/>
          <p:nvPr/>
        </p:nvSpPr>
        <p:spPr>
          <a:xfrm>
            <a:off x="716437" y="1229119"/>
            <a:ext cx="6160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DM Serif Display" pitchFamily="2" charset="0"/>
              </a:rPr>
              <a:t>NB Labour Market</a:t>
            </a:r>
            <a:endParaRPr lang="en-US" sz="5400" dirty="0">
              <a:solidFill>
                <a:schemeClr val="bg1"/>
              </a:solidFill>
              <a:latin typeface="DM Serif Displ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66CAC2-336C-6819-F1B0-AB7ACDB0CABC}"/>
              </a:ext>
            </a:extLst>
          </p:cNvPr>
          <p:cNvSpPr txBox="1"/>
          <p:nvPr/>
        </p:nvSpPr>
        <p:spPr>
          <a:xfrm>
            <a:off x="4356755" y="2450086"/>
            <a:ext cx="3184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to remain flexible to meet the changing needs of individuals and employers by changing the way we provide employment services.</a:t>
            </a:r>
          </a:p>
        </p:txBody>
      </p:sp>
    </p:spTree>
    <p:extLst>
      <p:ext uri="{BB962C8B-B14F-4D97-AF65-F5344CB8AC3E}">
        <p14:creationId xmlns:p14="http://schemas.microsoft.com/office/powerpoint/2010/main" val="4107918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CDC0950-8F63-4066-937B-DED20BF61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454" y="1029833"/>
            <a:ext cx="9437688" cy="1291155"/>
          </a:xfrm>
        </p:spPr>
        <p:txBody>
          <a:bodyPr anchor="ctr">
            <a:normAutofit fontScale="90000"/>
          </a:bodyPr>
          <a:lstStyle/>
          <a:p>
            <a:pPr marL="0" indent="0" algn="ctr">
              <a:buNone/>
            </a:pPr>
            <a:r>
              <a:rPr lang="en-CA" sz="4000" b="1" dirty="0">
                <a:latin typeface="+mj-lt"/>
              </a:rPr>
              <a:t>10-Year Job Openings (2018-2027)</a:t>
            </a:r>
          </a:p>
          <a:p>
            <a:pPr marL="0" indent="0" algn="ctr">
              <a:buNone/>
            </a:pPr>
            <a:r>
              <a:rPr lang="en-CA" sz="8000" b="1" dirty="0">
                <a:solidFill>
                  <a:srgbClr val="FF3300"/>
                </a:solidFill>
                <a:latin typeface="+mj-lt"/>
              </a:rPr>
              <a:t>120,000</a:t>
            </a:r>
            <a:r>
              <a:rPr lang="en-CA" sz="8000" b="1" dirty="0">
                <a:solidFill>
                  <a:schemeClr val="accent2"/>
                </a:solidFill>
                <a:latin typeface="+mj-lt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AC6075-D8E7-4C5F-9FED-409CBBD7E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54" y="3530523"/>
            <a:ext cx="5029636" cy="1896020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F008831-482F-43D1-94B6-CDC64E516495}"/>
              </a:ext>
            </a:extLst>
          </p:cNvPr>
          <p:cNvSpPr txBox="1">
            <a:spLocks/>
          </p:cNvSpPr>
          <p:nvPr/>
        </p:nvSpPr>
        <p:spPr>
          <a:xfrm>
            <a:off x="6764490" y="3530523"/>
            <a:ext cx="5029200" cy="18913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12F2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8A732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12F2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12F2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12F2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5400" b="1" i="0" u="none" strike="noStrike" kern="1200" cap="none" spc="0" normalizeH="0" baseline="0" noProof="0" dirty="0">
                <a:ln>
                  <a:noFill/>
                </a:ln>
                <a:solidFill>
                  <a:srgbClr val="00ADC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116,800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CA" sz="3200" b="0" i="0" u="none" strike="noStrike" kern="1200" cap="none" spc="0" normalizeH="0" baseline="0" noProof="0" dirty="0">
                <a:ln>
                  <a:noFill/>
                </a:ln>
                <a:solidFill>
                  <a:srgbClr val="312F2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Replacement/Attrition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3AA85-0516-4327-AA84-1A35B80BE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543" y="2654741"/>
            <a:ext cx="573074" cy="7742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F4AD5A3-0858-49C6-AF20-62894E3065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703" y="2654741"/>
            <a:ext cx="573074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37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8F23AE9-64C4-2AD6-F67E-6E10D1FB9250}"/>
              </a:ext>
            </a:extLst>
          </p:cNvPr>
          <p:cNvSpPr/>
          <p:nvPr/>
        </p:nvSpPr>
        <p:spPr>
          <a:xfrm>
            <a:off x="-191679" y="0"/>
            <a:ext cx="12575357" cy="19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0D63D1-4461-1DBB-678C-FCE0A11EF82E}"/>
              </a:ext>
            </a:extLst>
          </p:cNvPr>
          <p:cNvSpPr txBox="1"/>
          <p:nvPr/>
        </p:nvSpPr>
        <p:spPr>
          <a:xfrm>
            <a:off x="3015792" y="221335"/>
            <a:ext cx="61604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5400" dirty="0">
                <a:solidFill>
                  <a:srgbClr val="770C28"/>
                </a:solidFill>
                <a:latin typeface="DM Serif Display" pitchFamily="2" charset="0"/>
              </a:rPr>
              <a:t>Three clients</a:t>
            </a:r>
            <a:endParaRPr lang="en-US" sz="5400" dirty="0">
              <a:solidFill>
                <a:srgbClr val="770C28"/>
              </a:solidFill>
              <a:latin typeface="DM Serif Display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88D35-07BA-08AD-D27A-09A14FEE618F}"/>
              </a:ext>
            </a:extLst>
          </p:cNvPr>
          <p:cNvSpPr txBox="1"/>
          <p:nvPr/>
        </p:nvSpPr>
        <p:spPr>
          <a:xfrm>
            <a:off x="2692924" y="1106957"/>
            <a:ext cx="6806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2800" b="1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multiple interconnected needs</a:t>
            </a:r>
            <a:endParaRPr lang="en-US" sz="2800" dirty="0">
              <a:solidFill>
                <a:srgbClr val="770C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999AB2-1795-C067-31C6-9B1305D72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613" y="3711807"/>
            <a:ext cx="2920762" cy="3105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EFDEF-47C3-2FC0-0CAE-B1616EC01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34" y="3708962"/>
            <a:ext cx="2920762" cy="310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24BE4D-CCC6-B56D-A1AD-09EE2A2EE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2" y="3708962"/>
            <a:ext cx="2920762" cy="3105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1BF847-5AF6-1735-72BC-FA3846DD65FB}"/>
              </a:ext>
            </a:extLst>
          </p:cNvPr>
          <p:cNvSpPr txBox="1"/>
          <p:nvPr/>
        </p:nvSpPr>
        <p:spPr>
          <a:xfrm>
            <a:off x="-117837" y="2448512"/>
            <a:ext cx="4157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 exploration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 development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search assistance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Employment maintenance (resiliency)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5E5726-E9D3-CBAE-DF9F-3F4A0407BB9A}"/>
              </a:ext>
            </a:extLst>
          </p:cNvPr>
          <p:cNvSpPr txBox="1"/>
          <p:nvPr/>
        </p:nvSpPr>
        <p:spPr>
          <a:xfrm>
            <a:off x="4039384" y="2448512"/>
            <a:ext cx="41572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 Resources planning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 management (retention)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D8C3B-EB78-F454-65CD-8CA79770312B}"/>
              </a:ext>
            </a:extLst>
          </p:cNvPr>
          <p:cNvSpPr txBox="1"/>
          <p:nvPr/>
        </p:nvSpPr>
        <p:spPr>
          <a:xfrm>
            <a:off x="8196605" y="2202291"/>
            <a:ext cx="41572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partnerships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targeting of occupations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Matching skills with jobs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Productivity and efficiency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work environments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9E4D08-224A-387B-D1B4-7C0245872C77}"/>
              </a:ext>
            </a:extLst>
          </p:cNvPr>
          <p:cNvSpPr txBox="1"/>
          <p:nvPr/>
        </p:nvSpPr>
        <p:spPr>
          <a:xfrm>
            <a:off x="947066" y="5557918"/>
            <a:ext cx="202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9EBB3D-59A7-72B6-6655-0169163BD38E}"/>
              </a:ext>
            </a:extLst>
          </p:cNvPr>
          <p:cNvSpPr txBox="1"/>
          <p:nvPr/>
        </p:nvSpPr>
        <p:spPr>
          <a:xfrm>
            <a:off x="5104287" y="5557918"/>
            <a:ext cx="202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17C39C-00C1-FC8E-92F9-1032F3E130C0}"/>
              </a:ext>
            </a:extLst>
          </p:cNvPr>
          <p:cNvSpPr txBox="1"/>
          <p:nvPr/>
        </p:nvSpPr>
        <p:spPr>
          <a:xfrm>
            <a:off x="9024903" y="5557918"/>
            <a:ext cx="2500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 Market</a:t>
            </a: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1ED982D-6D26-239D-5CA9-138B8191F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73" y="4301072"/>
            <a:ext cx="1743284" cy="107721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84E9A3B1-C0CA-021D-6FA3-890623CEFB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07" y="4321630"/>
            <a:ext cx="1171783" cy="1036103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3666DE5-6FD0-F805-8F96-561FD61BD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49" y="4212675"/>
            <a:ext cx="1159448" cy="125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81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922A97-DD0C-A83C-6C53-69792693DFDC}"/>
              </a:ext>
            </a:extLst>
          </p:cNvPr>
          <p:cNvSpPr txBox="1"/>
          <p:nvPr/>
        </p:nvSpPr>
        <p:spPr>
          <a:xfrm>
            <a:off x="754145" y="2940287"/>
            <a:ext cx="33370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LMPs mobilize community stakeholders with mutual interests regarding a strategic </a:t>
            </a:r>
            <a:r>
              <a:rPr lang="en-US" sz="20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issue upon which they can have greater positive impact together than they could separately.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CA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2FD388-BFC7-5618-5E2C-D0CFA8CDB2A0}"/>
              </a:ext>
            </a:extLst>
          </p:cNvPr>
          <p:cNvSpPr txBox="1"/>
          <p:nvPr/>
        </p:nvSpPr>
        <p:spPr>
          <a:xfrm>
            <a:off x="727437" y="566109"/>
            <a:ext cx="66553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DM Serif Display" pitchFamily="2" charset="0"/>
              </a:rPr>
              <a:t>Supporting labour market partnerships</a:t>
            </a:r>
            <a:endParaRPr lang="en-US" sz="5400" dirty="0">
              <a:solidFill>
                <a:schemeClr val="bg1"/>
              </a:solidFill>
              <a:latin typeface="DM Serif Display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45CE9-77F4-25BA-BE37-B8B3A5B3E4DB}"/>
              </a:ext>
            </a:extLst>
          </p:cNvPr>
          <p:cNvSpPr txBox="1"/>
          <p:nvPr/>
        </p:nvSpPr>
        <p:spPr>
          <a:xfrm>
            <a:off x="4356755" y="2940287"/>
            <a:ext cx="31846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LMP will:</a:t>
            </a:r>
          </a:p>
          <a:p>
            <a:pPr marL="342900" indent="-198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broader and deeper understanding of </a:t>
            </a:r>
            <a:r>
              <a:rPr lang="en-US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imbalances. </a:t>
            </a:r>
          </a:p>
          <a:p>
            <a:pPr marL="342900" indent="-198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Clearly define the issue, root causes and potential solutions.</a:t>
            </a:r>
          </a:p>
          <a:p>
            <a:pPr marL="342900" indent="-198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service gaps. </a:t>
            </a:r>
          </a:p>
          <a:p>
            <a:pPr marL="342900" indent="-198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Identify, plan and implement actions to address service gaps.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4D846-8104-FD6C-998E-792145890A6F}"/>
              </a:ext>
            </a:extLst>
          </p:cNvPr>
          <p:cNvSpPr txBox="1"/>
          <p:nvPr/>
        </p:nvSpPr>
        <p:spPr>
          <a:xfrm>
            <a:off x="754149" y="2257033"/>
            <a:ext cx="4355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Partnerships work.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3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C72C7E-58EA-728B-6AEF-ADA600534ADB}"/>
              </a:ext>
            </a:extLst>
          </p:cNvPr>
          <p:cNvSpPr txBox="1"/>
          <p:nvPr/>
        </p:nvSpPr>
        <p:spPr>
          <a:xfrm>
            <a:off x="716437" y="2232382"/>
            <a:ext cx="50527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collaboratively with LM partners to identify solutions related to workforce development, sector strategies and healthy workplaces.</a:t>
            </a:r>
            <a:endParaRPr lang="en-US" sz="2000" b="1" dirty="0">
              <a:solidFill>
                <a:srgbClr val="770C28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4B7BA1-8D4E-B2F3-D898-7DD7FAB52CB6}"/>
              </a:ext>
            </a:extLst>
          </p:cNvPr>
          <p:cNvSpPr txBox="1"/>
          <p:nvPr/>
        </p:nvSpPr>
        <p:spPr>
          <a:xfrm>
            <a:off x="6385092" y="3157162"/>
            <a:ext cx="536059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err="1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WorkingNB</a:t>
            </a:r>
            <a:r>
              <a:rPr lang="en-US" sz="20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interventions: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Strategies for sectors and occupations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Helping displaced workers transition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Sharing </a:t>
            </a:r>
            <a:r>
              <a:rPr lang="en-US" sz="1600" dirty="0" err="1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labour</a:t>
            </a: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market information with stakeholders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Partnerships with stakeholders representing persons with disabilities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onboarding strategies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workforce development strategies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40824F-0A96-84A9-47C4-4C6F1FDBEDE4}"/>
              </a:ext>
            </a:extLst>
          </p:cNvPr>
          <p:cNvSpPr/>
          <p:nvPr/>
        </p:nvSpPr>
        <p:spPr>
          <a:xfrm>
            <a:off x="6385092" y="1317172"/>
            <a:ext cx="5052767" cy="1503364"/>
          </a:xfrm>
          <a:prstGeom prst="roundRect">
            <a:avLst/>
          </a:prstGeom>
          <a:solidFill>
            <a:srgbClr val="EC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partnerships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Strategic targeting of occupations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Matching skills with jobs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Productivity and efficiency</a:t>
            </a:r>
          </a:p>
          <a:p>
            <a:pPr algn="ctr"/>
            <a:r>
              <a:rPr lang="en-US" sz="1600" dirty="0">
                <a:solidFill>
                  <a:srgbClr val="770C2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Positive work environments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38A7B-ACFD-C991-A003-7889B9EC2DA6}"/>
              </a:ext>
            </a:extLst>
          </p:cNvPr>
          <p:cNvSpPr txBox="1"/>
          <p:nvPr/>
        </p:nvSpPr>
        <p:spPr>
          <a:xfrm>
            <a:off x="716437" y="377569"/>
            <a:ext cx="47982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rgbClr val="770C28"/>
                </a:solidFill>
                <a:latin typeface="DM Serif Display" pitchFamily="2" charset="0"/>
              </a:rPr>
              <a:t>Labour Market Partnerships</a:t>
            </a:r>
            <a:endParaRPr lang="en-US" sz="5400" dirty="0">
              <a:solidFill>
                <a:srgbClr val="770C28"/>
              </a:solidFill>
              <a:latin typeface="DM Serif Display" pitchFamily="2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5335D46-4A62-56CE-080C-45D433A0F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158" y="4309874"/>
            <a:ext cx="2676785" cy="164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0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7C2F33-0564-45AD-83B3-9907FD5B967D}"/>
              </a:ext>
            </a:extLst>
          </p:cNvPr>
          <p:cNvSpPr txBox="1"/>
          <p:nvPr/>
        </p:nvSpPr>
        <p:spPr>
          <a:xfrm>
            <a:off x="575040" y="3314162"/>
            <a:ext cx="4817097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198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Focused on employer</a:t>
            </a:r>
          </a:p>
          <a:p>
            <a:pPr marL="342900" indent="-198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a conversation</a:t>
            </a:r>
          </a:p>
          <a:p>
            <a:pPr marL="342900" indent="-198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HR supports based on assessment of 3 areas of need:</a:t>
            </a:r>
          </a:p>
          <a:p>
            <a:pPr marL="742950" lvl="1" indent="-213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Recruitment </a:t>
            </a:r>
          </a:p>
          <a:p>
            <a:pPr marL="742950" lvl="1" indent="-213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 management (coaching, tools, strategies)</a:t>
            </a:r>
          </a:p>
          <a:p>
            <a:pPr marL="742950" lvl="1" indent="-21375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EAE250-BAFB-C216-2D54-9C223C44FFC0}"/>
              </a:ext>
            </a:extLst>
          </p:cNvPr>
          <p:cNvSpPr txBox="1"/>
          <p:nvPr/>
        </p:nvSpPr>
        <p:spPr>
          <a:xfrm>
            <a:off x="716442" y="544501"/>
            <a:ext cx="61604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  <a:latin typeface="DM Serif Display" pitchFamily="2" charset="0"/>
              </a:rPr>
              <a:t>Supporting Employers</a:t>
            </a:r>
            <a:endParaRPr lang="en-US" sz="5400" dirty="0">
              <a:solidFill>
                <a:schemeClr val="bg1"/>
              </a:solidFill>
              <a:latin typeface="DM Serif Display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8DCC5D-63B9-D38B-AF56-486D8B95C3BD}"/>
              </a:ext>
            </a:extLst>
          </p:cNvPr>
          <p:cNvSpPr txBox="1"/>
          <p:nvPr/>
        </p:nvSpPr>
        <p:spPr>
          <a:xfrm>
            <a:off x="716441" y="2228752"/>
            <a:ext cx="4355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Helping New Brunswick’s employers succeed.</a:t>
            </a:r>
            <a:endParaRPr lang="en-US" sz="2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09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orkingNB NEW">
      <a:dk1>
        <a:srgbClr val="000000"/>
      </a:dk1>
      <a:lt1>
        <a:srgbClr val="FFFFFF"/>
      </a:lt1>
      <a:dk2>
        <a:srgbClr val="004947"/>
      </a:dk2>
      <a:lt2>
        <a:srgbClr val="82C2A9"/>
      </a:lt2>
      <a:accent1>
        <a:srgbClr val="770C28"/>
      </a:accent1>
      <a:accent2>
        <a:srgbClr val="D1BBAE"/>
      </a:accent2>
      <a:accent3>
        <a:srgbClr val="0069A5"/>
      </a:accent3>
      <a:accent4>
        <a:srgbClr val="66A1C7"/>
      </a:accent4>
      <a:accent5>
        <a:srgbClr val="FFFFFF"/>
      </a:accent5>
      <a:accent6>
        <a:srgbClr val="000000"/>
      </a:accent6>
      <a:hlink>
        <a:srgbClr val="FFFFFF"/>
      </a:hlink>
      <a:folHlink>
        <a:srgbClr val="000000"/>
      </a:folHlink>
    </a:clrScheme>
    <a:fontScheme name="Working 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rkingNB_PowerPoint Template_V8 22-09-20.potx  -  Read-Only" id="{A2324F89-2E4C-4069-AD15-31520B3F4E87}" vid="{C24ADD42-6E61-40B0-AC1A-CF94FF67F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508A67485C041A911BA4A499F6F87" ma:contentTypeVersion="7" ma:contentTypeDescription="Create a new document." ma:contentTypeScope="" ma:versionID="66b55cae8aee5534c4f0e4fa031859cd">
  <xsd:schema xmlns:xsd="http://www.w3.org/2001/XMLSchema" xmlns:xs="http://www.w3.org/2001/XMLSchema" xmlns:p="http://schemas.microsoft.com/office/2006/metadata/properties" xmlns:ns2="c86b6f85-589a-4f63-aa37-44986998cd2c" targetNamespace="http://schemas.microsoft.com/office/2006/metadata/properties" ma:root="true" ma:fieldsID="3000cdfdb0226b30a95ed9aeb837576a" ns2:_="">
    <xsd:import namespace="c86b6f85-589a-4f63-aa37-44986998c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6b6f85-589a-4f63-aa37-44986998c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D0DBBE-9B26-4905-A8D6-1336A1D8C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6b6f85-589a-4f63-aa37-44986998c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C49E7D-BDA7-4220-AFD2-960910FE46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B6D17C6-B415-4D48-A569-547E3D0771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WNB_TNB_PPT Template_Gabarit_V8 22-09-20</Template>
  <TotalTime>1129</TotalTime>
  <Words>480</Words>
  <Application>Microsoft Office PowerPoint</Application>
  <PresentationFormat>Widescreen</PresentationFormat>
  <Paragraphs>93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DM Serif Display</vt:lpstr>
      <vt:lpstr>Myriad Pro 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10-Year Job Openings (2018-2027) 120,000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McPhee, Dria (PETL/EPFT)</dc:creator>
  <cp:lastModifiedBy>Saunders, Amber (PETL/EPFT)</cp:lastModifiedBy>
  <cp:revision>135</cp:revision>
  <dcterms:created xsi:type="dcterms:W3CDTF">2020-09-25T12:06:13Z</dcterms:created>
  <dcterms:modified xsi:type="dcterms:W3CDTF">2022-05-06T11:35:28Z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0x010100CEE508A67485C041A911BA4A499F6F87</vt:lpwstr>
  </property>
</Properties>
</file>