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474" r:id="rId5"/>
    <p:sldId id="475" r:id="rId6"/>
    <p:sldId id="476" r:id="rId7"/>
    <p:sldId id="478" r:id="rId8"/>
    <p:sldId id="495" r:id="rId9"/>
    <p:sldId id="494" r:id="rId10"/>
    <p:sldId id="481" r:id="rId11"/>
    <p:sldId id="493" r:id="rId12"/>
    <p:sldId id="480" r:id="rId13"/>
    <p:sldId id="492" r:id="rId14"/>
    <p:sldId id="482" r:id="rId15"/>
    <p:sldId id="489" r:id="rId16"/>
    <p:sldId id="4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770C28"/>
    <a:srgbClr val="ECE4E1"/>
    <a:srgbClr val="D1BBAE"/>
    <a:srgbClr val="9A8980"/>
    <a:srgbClr val="0168A6"/>
    <a:srgbClr val="66A2C8"/>
    <a:srgbClr val="82C2A9"/>
    <a:srgbClr val="004946"/>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01" autoAdjust="0"/>
    <p:restoredTop sz="91647" autoAdjust="0"/>
  </p:normalViewPr>
  <p:slideViewPr>
    <p:cSldViewPr snapToGrid="0">
      <p:cViewPr varScale="1">
        <p:scale>
          <a:sx n="51" d="100"/>
          <a:sy n="51" d="100"/>
        </p:scale>
        <p:origin x="7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E40A4E-9D0B-493F-A1DB-25A17BBC8650}" type="datetimeFigureOut">
              <a:rPr lang="en-CA" smtClean="0"/>
              <a:t>2022-05-06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31DA2-A133-4A35-9CD4-920C9DF95789}" type="slidenum">
              <a:rPr lang="en-CA" smtClean="0"/>
              <a:t>‹#›</a:t>
            </a:fld>
            <a:endParaRPr lang="en-CA"/>
          </a:p>
        </p:txBody>
      </p:sp>
    </p:spTree>
    <p:extLst>
      <p:ext uri="{BB962C8B-B14F-4D97-AF65-F5344CB8AC3E}">
        <p14:creationId xmlns:p14="http://schemas.microsoft.com/office/powerpoint/2010/main" val="1817486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FD031DA2-A133-4A35-9CD4-920C9DF95789}" type="slidenum">
              <a:rPr lang="en-CA" smtClean="0"/>
              <a:t>5</a:t>
            </a:fld>
            <a:endParaRPr lang="en-CA"/>
          </a:p>
        </p:txBody>
      </p:sp>
    </p:spTree>
    <p:extLst>
      <p:ext uri="{BB962C8B-B14F-4D97-AF65-F5344CB8AC3E}">
        <p14:creationId xmlns:p14="http://schemas.microsoft.com/office/powerpoint/2010/main" val="1079157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5" name="Picture 4" descr="A picture containing text, person, indoor&#10;&#10;Description automatically generated">
            <a:extLst>
              <a:ext uri="{FF2B5EF4-FFF2-40B4-BE49-F238E27FC236}">
                <a16:creationId xmlns:a16="http://schemas.microsoft.com/office/drawing/2014/main" id="{1B88EFCE-E680-CBF2-B0BE-3A56A8117A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23" y="-16667"/>
            <a:ext cx="12242846" cy="6891334"/>
          </a:xfrm>
          <a:prstGeom prst="rect">
            <a:avLst/>
          </a:prstGeom>
        </p:spPr>
      </p:pic>
      <p:pic>
        <p:nvPicPr>
          <p:cNvPr id="4" name="Picture 3" descr="A picture containing text, clipart, tableware, dishware&#10;&#10;Description automatically generated">
            <a:extLst>
              <a:ext uri="{FF2B5EF4-FFF2-40B4-BE49-F238E27FC236}">
                <a16:creationId xmlns:a16="http://schemas.microsoft.com/office/drawing/2014/main" id="{41A37A26-7A19-B9AE-7062-ED57912ECC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9816" y="5029199"/>
            <a:ext cx="4892067" cy="1225549"/>
          </a:xfrm>
          <a:prstGeom prst="rect">
            <a:avLst/>
          </a:prstGeom>
        </p:spPr>
      </p:pic>
    </p:spTree>
    <p:extLst>
      <p:ext uri="{BB962C8B-B14F-4D97-AF65-F5344CB8AC3E}">
        <p14:creationId xmlns:p14="http://schemas.microsoft.com/office/powerpoint/2010/main" val="369803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en Light/Med/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98EDE9-BC73-EFC6-394A-2D3EED0A1B77}"/>
              </a:ext>
            </a:extLst>
          </p:cNvPr>
          <p:cNvSpPr/>
          <p:nvPr userDrawn="1"/>
        </p:nvSpPr>
        <p:spPr>
          <a:xfrm>
            <a:off x="-55032" y="0"/>
            <a:ext cx="407670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3968E71-4C6B-F48B-B12B-FBF621A32CBC}"/>
              </a:ext>
            </a:extLst>
          </p:cNvPr>
          <p:cNvSpPr/>
          <p:nvPr userDrawn="1"/>
        </p:nvSpPr>
        <p:spPr>
          <a:xfrm>
            <a:off x="4021668" y="0"/>
            <a:ext cx="4076700" cy="6858000"/>
          </a:xfrm>
          <a:prstGeom prst="rect">
            <a:avLst/>
          </a:prstGeom>
          <a:solidFill>
            <a:srgbClr val="004946"/>
          </a:solidFill>
          <a:ln>
            <a:solidFill>
              <a:srgbClr val="0049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0424388-FA3B-ACBA-5EBD-FD8E69DA3632}"/>
              </a:ext>
            </a:extLst>
          </p:cNvPr>
          <p:cNvSpPr/>
          <p:nvPr userDrawn="1"/>
        </p:nvSpPr>
        <p:spPr>
          <a:xfrm>
            <a:off x="8098367" y="0"/>
            <a:ext cx="4161366" cy="6858000"/>
          </a:xfrm>
          <a:prstGeom prst="rect">
            <a:avLst/>
          </a:prstGeom>
          <a:solidFill>
            <a:srgbClr val="003735"/>
          </a:solidFill>
          <a:ln>
            <a:solidFill>
              <a:srgbClr val="003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clipart, tableware, dishware&#10;&#10;Description automatically generated">
            <a:extLst>
              <a:ext uri="{FF2B5EF4-FFF2-40B4-BE49-F238E27FC236}">
                <a16:creationId xmlns:a16="http://schemas.microsoft.com/office/drawing/2014/main" id="{B2748A57-8145-E59E-69BA-207B167F66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0" y="6205315"/>
            <a:ext cx="1594710" cy="399503"/>
          </a:xfrm>
          <a:prstGeom prst="rect">
            <a:avLst/>
          </a:prstGeom>
        </p:spPr>
      </p:pic>
    </p:spTree>
    <p:extLst>
      <p:ext uri="{BB962C8B-B14F-4D97-AF65-F5344CB8AC3E}">
        <p14:creationId xmlns:p14="http://schemas.microsoft.com/office/powerpoint/2010/main" val="976962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en Light/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E82D12-B17D-2310-2BB1-F8227EF35408}"/>
              </a:ext>
            </a:extLst>
          </p:cNvPr>
          <p:cNvSpPr/>
          <p:nvPr userDrawn="1"/>
        </p:nvSpPr>
        <p:spPr>
          <a:xfrm>
            <a:off x="0" y="0"/>
            <a:ext cx="609600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2F7B756-A01A-4E28-4400-266A88CF29EE}"/>
              </a:ext>
            </a:extLst>
          </p:cNvPr>
          <p:cNvSpPr/>
          <p:nvPr userDrawn="1"/>
        </p:nvSpPr>
        <p:spPr>
          <a:xfrm>
            <a:off x="6096000" y="0"/>
            <a:ext cx="6096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clipart, tableware, dishware&#10;&#10;Description automatically generated">
            <a:extLst>
              <a:ext uri="{FF2B5EF4-FFF2-40B4-BE49-F238E27FC236}">
                <a16:creationId xmlns:a16="http://schemas.microsoft.com/office/drawing/2014/main" id="{7FFB320D-4D2B-30CD-44A7-2F0B274D6D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0" y="6205315"/>
            <a:ext cx="1594710" cy="399503"/>
          </a:xfrm>
          <a:prstGeom prst="rect">
            <a:avLst/>
          </a:prstGeom>
        </p:spPr>
      </p:pic>
    </p:spTree>
    <p:extLst>
      <p:ext uri="{BB962C8B-B14F-4D97-AF65-F5344CB8AC3E}">
        <p14:creationId xmlns:p14="http://schemas.microsoft.com/office/powerpoint/2010/main" val="1841853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82B3ED-A0A7-D9BC-81F8-06DA22409F5E}"/>
              </a:ext>
            </a:extLst>
          </p:cNvPr>
          <p:cNvSpPr/>
          <p:nvPr userDrawn="1"/>
        </p:nvSpPr>
        <p:spPr>
          <a:xfrm>
            <a:off x="0" y="0"/>
            <a:ext cx="1219200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clipart, tableware, dishware&#10;&#10;Description automatically generated">
            <a:extLst>
              <a:ext uri="{FF2B5EF4-FFF2-40B4-BE49-F238E27FC236}">
                <a16:creationId xmlns:a16="http://schemas.microsoft.com/office/drawing/2014/main" id="{37EA586B-DC20-EE99-C3BE-AC797FE630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0" y="6205315"/>
            <a:ext cx="1594710" cy="399503"/>
          </a:xfrm>
          <a:prstGeom prst="rect">
            <a:avLst/>
          </a:prstGeom>
        </p:spPr>
      </p:pic>
    </p:spTree>
    <p:extLst>
      <p:ext uri="{BB962C8B-B14F-4D97-AF65-F5344CB8AC3E}">
        <p14:creationId xmlns:p14="http://schemas.microsoft.com/office/powerpoint/2010/main" val="2409803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DC986B-FBFF-8521-4C23-620A6669EA08}"/>
              </a:ext>
            </a:extLst>
          </p:cNvPr>
          <p:cNvSpPr/>
          <p:nvPr userDrawn="1"/>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clipart, tableware, dishware&#10;&#10;Description automatically generated">
            <a:extLst>
              <a:ext uri="{FF2B5EF4-FFF2-40B4-BE49-F238E27FC236}">
                <a16:creationId xmlns:a16="http://schemas.microsoft.com/office/drawing/2014/main" id="{C19E913D-39C0-C883-271A-CA8960B8B8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0" y="6205315"/>
            <a:ext cx="1594710" cy="399503"/>
          </a:xfrm>
          <a:prstGeom prst="rect">
            <a:avLst/>
          </a:prstGeom>
        </p:spPr>
      </p:pic>
    </p:spTree>
    <p:extLst>
      <p:ext uri="{BB962C8B-B14F-4D97-AF65-F5344CB8AC3E}">
        <p14:creationId xmlns:p14="http://schemas.microsoft.com/office/powerpoint/2010/main" val="1479050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 Image Half 1">
    <p:spTree>
      <p:nvGrpSpPr>
        <p:cNvPr id="1" name=""/>
        <p:cNvGrpSpPr/>
        <p:nvPr/>
      </p:nvGrpSpPr>
      <p:grpSpPr>
        <a:xfrm>
          <a:off x="0" y="0"/>
          <a:ext cx="0" cy="0"/>
          <a:chOff x="0" y="0"/>
          <a:chExt cx="0" cy="0"/>
        </a:xfrm>
      </p:grpSpPr>
      <p:pic>
        <p:nvPicPr>
          <p:cNvPr id="4" name="Picture 3" descr="A person sitting at a desk writing on a piece of paper&#10;&#10;Description automatically generated with medium confidence">
            <a:extLst>
              <a:ext uri="{FF2B5EF4-FFF2-40B4-BE49-F238E27FC236}">
                <a16:creationId xmlns:a16="http://schemas.microsoft.com/office/drawing/2014/main" id="{9842E1FB-049B-8A07-DE7C-6C4E4C014F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291" y="-20144"/>
            <a:ext cx="12316582" cy="6898289"/>
          </a:xfrm>
          <a:prstGeom prst="rect">
            <a:avLst/>
          </a:prstGeom>
        </p:spPr>
      </p:pic>
      <p:pic>
        <p:nvPicPr>
          <p:cNvPr id="9" name="Picture 8" descr="A picture containing text, clipart, tableware, dishware&#10;&#10;Description automatically generated">
            <a:extLst>
              <a:ext uri="{FF2B5EF4-FFF2-40B4-BE49-F238E27FC236}">
                <a16:creationId xmlns:a16="http://schemas.microsoft.com/office/drawing/2014/main" id="{5703857D-5B99-505F-C1B3-51060F1F09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750" y="6205315"/>
            <a:ext cx="1594710" cy="399503"/>
          </a:xfrm>
          <a:prstGeom prst="rect">
            <a:avLst/>
          </a:prstGeom>
        </p:spPr>
      </p:pic>
    </p:spTree>
    <p:extLst>
      <p:ext uri="{BB962C8B-B14F-4D97-AF65-F5344CB8AC3E}">
        <p14:creationId xmlns:p14="http://schemas.microsoft.com/office/powerpoint/2010/main" val="2186121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 Image Half 2">
    <p:spTree>
      <p:nvGrpSpPr>
        <p:cNvPr id="1" name=""/>
        <p:cNvGrpSpPr/>
        <p:nvPr/>
      </p:nvGrpSpPr>
      <p:grpSpPr>
        <a:xfrm>
          <a:off x="0" y="0"/>
          <a:ext cx="0" cy="0"/>
          <a:chOff x="0" y="0"/>
          <a:chExt cx="0" cy="0"/>
        </a:xfrm>
      </p:grpSpPr>
      <p:pic>
        <p:nvPicPr>
          <p:cNvPr id="4" name="Picture 3" descr="A person wearing headphones and working on a computer&#10;&#10;Description automatically generated with low confidence">
            <a:extLst>
              <a:ext uri="{FF2B5EF4-FFF2-40B4-BE49-F238E27FC236}">
                <a16:creationId xmlns:a16="http://schemas.microsoft.com/office/drawing/2014/main" id="{8E65E21C-62E0-AC29-B7FE-3480595F0B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291" y="-20144"/>
            <a:ext cx="12316582" cy="6898289"/>
          </a:xfrm>
          <a:prstGeom prst="rect">
            <a:avLst/>
          </a:prstGeom>
        </p:spPr>
      </p:pic>
      <p:pic>
        <p:nvPicPr>
          <p:cNvPr id="9" name="Picture 8" descr="A picture containing text, clipart, tableware, dishware&#10;&#10;Description automatically generated">
            <a:extLst>
              <a:ext uri="{FF2B5EF4-FFF2-40B4-BE49-F238E27FC236}">
                <a16:creationId xmlns:a16="http://schemas.microsoft.com/office/drawing/2014/main" id="{4753569D-EE2E-13AF-8C11-424EF800CF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750" y="6205315"/>
            <a:ext cx="1594710" cy="399503"/>
          </a:xfrm>
          <a:prstGeom prst="rect">
            <a:avLst/>
          </a:prstGeom>
        </p:spPr>
      </p:pic>
    </p:spTree>
    <p:extLst>
      <p:ext uri="{BB962C8B-B14F-4D97-AF65-F5344CB8AC3E}">
        <p14:creationId xmlns:p14="http://schemas.microsoft.com/office/powerpoint/2010/main" val="3903797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d Image Third 1">
    <p:spTree>
      <p:nvGrpSpPr>
        <p:cNvPr id="1" name=""/>
        <p:cNvGrpSpPr/>
        <p:nvPr/>
      </p:nvGrpSpPr>
      <p:grpSpPr>
        <a:xfrm>
          <a:off x="0" y="0"/>
          <a:ext cx="0" cy="0"/>
          <a:chOff x="0" y="0"/>
          <a:chExt cx="0" cy="0"/>
        </a:xfrm>
      </p:grpSpPr>
      <p:pic>
        <p:nvPicPr>
          <p:cNvPr id="4" name="Picture 3" descr="A person sitting at a desk&#10;&#10;Description automatically generated with low confidence">
            <a:extLst>
              <a:ext uri="{FF2B5EF4-FFF2-40B4-BE49-F238E27FC236}">
                <a16:creationId xmlns:a16="http://schemas.microsoft.com/office/drawing/2014/main" id="{283EEBE0-BD98-7308-CE76-BC2D59C436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66" y="-25864"/>
            <a:ext cx="12243333" cy="6909729"/>
          </a:xfrm>
          <a:prstGeom prst="rect">
            <a:avLst/>
          </a:prstGeom>
        </p:spPr>
      </p:pic>
      <p:pic>
        <p:nvPicPr>
          <p:cNvPr id="9" name="Picture 8" descr="A picture containing text, clipart, tableware, dishware&#10;&#10;Description automatically generated">
            <a:extLst>
              <a:ext uri="{FF2B5EF4-FFF2-40B4-BE49-F238E27FC236}">
                <a16:creationId xmlns:a16="http://schemas.microsoft.com/office/drawing/2014/main" id="{8D761B24-7841-D0BB-425C-4068CC03DD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750" y="6205315"/>
            <a:ext cx="1594710" cy="399503"/>
          </a:xfrm>
          <a:prstGeom prst="rect">
            <a:avLst/>
          </a:prstGeom>
        </p:spPr>
      </p:pic>
    </p:spTree>
    <p:extLst>
      <p:ext uri="{BB962C8B-B14F-4D97-AF65-F5344CB8AC3E}">
        <p14:creationId xmlns:p14="http://schemas.microsoft.com/office/powerpoint/2010/main" val="3448665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 Light/Med/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21A03A-36D4-94C7-228F-59483A296840}"/>
              </a:ext>
            </a:extLst>
          </p:cNvPr>
          <p:cNvSpPr/>
          <p:nvPr userDrawn="1"/>
        </p:nvSpPr>
        <p:spPr>
          <a:xfrm>
            <a:off x="-55032" y="0"/>
            <a:ext cx="4076700" cy="6858000"/>
          </a:xfrm>
          <a:prstGeom prst="rect">
            <a:avLst/>
          </a:prstGeom>
          <a:solidFill>
            <a:srgbClr val="8E3D54"/>
          </a:solidFill>
          <a:ln>
            <a:solidFill>
              <a:srgbClr val="8E3D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7D2153F-FB0C-B41D-AF20-C13241AF26DE}"/>
              </a:ext>
            </a:extLst>
          </p:cNvPr>
          <p:cNvSpPr/>
          <p:nvPr userDrawn="1"/>
        </p:nvSpPr>
        <p:spPr>
          <a:xfrm>
            <a:off x="4021668" y="0"/>
            <a:ext cx="40767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AD77680-40F6-3B03-103F-F1D3B531D0D7}"/>
              </a:ext>
            </a:extLst>
          </p:cNvPr>
          <p:cNvSpPr/>
          <p:nvPr userDrawn="1"/>
        </p:nvSpPr>
        <p:spPr>
          <a:xfrm>
            <a:off x="8098367" y="0"/>
            <a:ext cx="4161366" cy="6858000"/>
          </a:xfrm>
          <a:prstGeom prst="rect">
            <a:avLst/>
          </a:prstGeom>
          <a:solidFill>
            <a:srgbClr val="59091F"/>
          </a:solidFill>
          <a:ln>
            <a:solidFill>
              <a:srgbClr val="590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clipart, tableware, dishware&#10;&#10;Description automatically generated">
            <a:extLst>
              <a:ext uri="{FF2B5EF4-FFF2-40B4-BE49-F238E27FC236}">
                <a16:creationId xmlns:a16="http://schemas.microsoft.com/office/drawing/2014/main" id="{99E18574-F560-E293-20DA-463E615EF3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0" y="6205315"/>
            <a:ext cx="1594710" cy="399503"/>
          </a:xfrm>
          <a:prstGeom prst="rect">
            <a:avLst/>
          </a:prstGeom>
        </p:spPr>
      </p:pic>
    </p:spTree>
    <p:extLst>
      <p:ext uri="{BB962C8B-B14F-4D97-AF65-F5344CB8AC3E}">
        <p14:creationId xmlns:p14="http://schemas.microsoft.com/office/powerpoint/2010/main" val="3762016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 Light/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FCDA37-261C-8FFF-19E6-2FB0F14F9B0B}"/>
              </a:ext>
            </a:extLst>
          </p:cNvPr>
          <p:cNvSpPr/>
          <p:nvPr userDrawn="1"/>
        </p:nvSpPr>
        <p:spPr>
          <a:xfrm>
            <a:off x="0" y="0"/>
            <a:ext cx="60960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48E4A0A-61AB-DEDE-2879-4E96BFCD4C58}"/>
              </a:ext>
            </a:extLst>
          </p:cNvPr>
          <p:cNvSpPr/>
          <p:nvPr userDrawn="1"/>
        </p:nvSpPr>
        <p:spPr>
          <a:xfrm>
            <a:off x="6096000" y="0"/>
            <a:ext cx="6096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clipart, tableware, dishware&#10;&#10;Description automatically generated">
            <a:extLst>
              <a:ext uri="{FF2B5EF4-FFF2-40B4-BE49-F238E27FC236}">
                <a16:creationId xmlns:a16="http://schemas.microsoft.com/office/drawing/2014/main" id="{ACAFA1D3-892E-719F-5448-AA7467E42D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0" y="6205315"/>
            <a:ext cx="1594710" cy="399503"/>
          </a:xfrm>
          <a:prstGeom prst="rect">
            <a:avLst/>
          </a:prstGeom>
        </p:spPr>
      </p:pic>
    </p:spTree>
    <p:extLst>
      <p:ext uri="{BB962C8B-B14F-4D97-AF65-F5344CB8AC3E}">
        <p14:creationId xmlns:p14="http://schemas.microsoft.com/office/powerpoint/2010/main" val="2811619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ght 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4EBF6F-2885-5ED0-1F38-A3F105F924C7}"/>
              </a:ext>
            </a:extLst>
          </p:cNvPr>
          <p:cNvSpPr/>
          <p:nvPr userDrawn="1"/>
        </p:nvSpPr>
        <p:spPr>
          <a:xfrm>
            <a:off x="0" y="0"/>
            <a:ext cx="121920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clipart, tableware, dishware&#10;&#10;Description automatically generated">
            <a:extLst>
              <a:ext uri="{FF2B5EF4-FFF2-40B4-BE49-F238E27FC236}">
                <a16:creationId xmlns:a16="http://schemas.microsoft.com/office/drawing/2014/main" id="{46DFA7D8-D3B2-0DC5-2B72-EF48408526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0" y="6205315"/>
            <a:ext cx="1594710" cy="399503"/>
          </a:xfrm>
          <a:prstGeom prst="rect">
            <a:avLst/>
          </a:prstGeom>
        </p:spPr>
      </p:pic>
    </p:spTree>
    <p:extLst>
      <p:ext uri="{BB962C8B-B14F-4D97-AF65-F5344CB8AC3E}">
        <p14:creationId xmlns:p14="http://schemas.microsoft.com/office/powerpoint/2010/main" val="236819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pic>
        <p:nvPicPr>
          <p:cNvPr id="4" name="Picture 3" descr="A close-up of hands shaking&#10;&#10;Description automatically generated with medium confidence">
            <a:extLst>
              <a:ext uri="{FF2B5EF4-FFF2-40B4-BE49-F238E27FC236}">
                <a16:creationId xmlns:a16="http://schemas.microsoft.com/office/drawing/2014/main" id="{4D806E60-E8B3-EFDF-2D43-78AA6C5AA0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85" y="-29243"/>
            <a:ext cx="12298771" cy="6916487"/>
          </a:xfrm>
          <a:prstGeom prst="rect">
            <a:avLst/>
          </a:prstGeom>
        </p:spPr>
      </p:pic>
      <p:pic>
        <p:nvPicPr>
          <p:cNvPr id="8" name="Picture 7" descr="A picture containing text, clipart, tableware, dishware&#10;&#10;Description automatically generated">
            <a:extLst>
              <a:ext uri="{FF2B5EF4-FFF2-40B4-BE49-F238E27FC236}">
                <a16:creationId xmlns:a16="http://schemas.microsoft.com/office/drawing/2014/main" id="{68C65C3F-66C5-4DF1-3F5F-9A4B2B2AF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9816" y="5029199"/>
            <a:ext cx="4892067" cy="1225549"/>
          </a:xfrm>
          <a:prstGeom prst="rect">
            <a:avLst/>
          </a:prstGeom>
        </p:spPr>
      </p:pic>
    </p:spTree>
    <p:extLst>
      <p:ext uri="{BB962C8B-B14F-4D97-AF65-F5344CB8AC3E}">
        <p14:creationId xmlns:p14="http://schemas.microsoft.com/office/powerpoint/2010/main" val="2488145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 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E9D327-3A9C-672D-9932-5DB1CA8BEE1A}"/>
              </a:ext>
            </a:extLst>
          </p:cNvPr>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clipart, tableware, dishware&#10;&#10;Description automatically generated">
            <a:extLst>
              <a:ext uri="{FF2B5EF4-FFF2-40B4-BE49-F238E27FC236}">
                <a16:creationId xmlns:a16="http://schemas.microsoft.com/office/drawing/2014/main" id="{47C3242C-0AE2-18A8-9CEF-0F8BAE12C2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0" y="6205315"/>
            <a:ext cx="1594710" cy="399503"/>
          </a:xfrm>
          <a:prstGeom prst="rect">
            <a:avLst/>
          </a:prstGeom>
        </p:spPr>
      </p:pic>
    </p:spTree>
    <p:extLst>
      <p:ext uri="{BB962C8B-B14F-4D97-AF65-F5344CB8AC3E}">
        <p14:creationId xmlns:p14="http://schemas.microsoft.com/office/powerpoint/2010/main" val="3123026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Image Half 1">
    <p:spTree>
      <p:nvGrpSpPr>
        <p:cNvPr id="1" name=""/>
        <p:cNvGrpSpPr/>
        <p:nvPr/>
      </p:nvGrpSpPr>
      <p:grpSpPr>
        <a:xfrm>
          <a:off x="0" y="0"/>
          <a:ext cx="0" cy="0"/>
          <a:chOff x="0" y="0"/>
          <a:chExt cx="0" cy="0"/>
        </a:xfrm>
      </p:grpSpPr>
      <p:pic>
        <p:nvPicPr>
          <p:cNvPr id="4" name="Picture 3" descr="A picture containing person, person&#10;&#10;Description automatically generated">
            <a:extLst>
              <a:ext uri="{FF2B5EF4-FFF2-40B4-BE49-F238E27FC236}">
                <a16:creationId xmlns:a16="http://schemas.microsoft.com/office/drawing/2014/main" id="{700CAD75-2291-559E-7897-D45A7CFF31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97" y="-23679"/>
            <a:ext cx="12273394" cy="6905359"/>
          </a:xfrm>
          <a:prstGeom prst="rect">
            <a:avLst/>
          </a:prstGeom>
        </p:spPr>
      </p:pic>
      <p:pic>
        <p:nvPicPr>
          <p:cNvPr id="8" name="Picture 7" descr="A picture containing text, clipart, tableware, dishware&#10;&#10;Description automatically generated">
            <a:extLst>
              <a:ext uri="{FF2B5EF4-FFF2-40B4-BE49-F238E27FC236}">
                <a16:creationId xmlns:a16="http://schemas.microsoft.com/office/drawing/2014/main" id="{E381E95D-78E5-5499-2801-AB56E8C3F9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750" y="6205315"/>
            <a:ext cx="1594710" cy="399503"/>
          </a:xfrm>
          <a:prstGeom prst="rect">
            <a:avLst/>
          </a:prstGeom>
        </p:spPr>
      </p:pic>
    </p:spTree>
    <p:extLst>
      <p:ext uri="{BB962C8B-B14F-4D97-AF65-F5344CB8AC3E}">
        <p14:creationId xmlns:p14="http://schemas.microsoft.com/office/powerpoint/2010/main" val="2130659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Image Half 2">
    <p:spTree>
      <p:nvGrpSpPr>
        <p:cNvPr id="1" name=""/>
        <p:cNvGrpSpPr/>
        <p:nvPr/>
      </p:nvGrpSpPr>
      <p:grpSpPr>
        <a:xfrm>
          <a:off x="0" y="0"/>
          <a:ext cx="0" cy="0"/>
          <a:chOff x="0" y="0"/>
          <a:chExt cx="0" cy="0"/>
        </a:xfrm>
      </p:grpSpPr>
      <p:pic>
        <p:nvPicPr>
          <p:cNvPr id="9" name="Picture 8" descr="A picture containing person, indoor, young&#10;&#10;Description automatically generated">
            <a:extLst>
              <a:ext uri="{FF2B5EF4-FFF2-40B4-BE49-F238E27FC236}">
                <a16:creationId xmlns:a16="http://schemas.microsoft.com/office/drawing/2014/main" id="{69E11166-C4B5-003B-1838-59AC03FE7F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638" y="-24209"/>
            <a:ext cx="12275277" cy="6906419"/>
          </a:xfrm>
          <a:prstGeom prst="rect">
            <a:avLst/>
          </a:prstGeom>
        </p:spPr>
      </p:pic>
      <p:pic>
        <p:nvPicPr>
          <p:cNvPr id="8" name="Picture 7" descr="A picture containing text, clipart, tableware, dishware&#10;&#10;Description automatically generated">
            <a:extLst>
              <a:ext uri="{FF2B5EF4-FFF2-40B4-BE49-F238E27FC236}">
                <a16:creationId xmlns:a16="http://schemas.microsoft.com/office/drawing/2014/main" id="{84479DE6-BC5D-29AC-91E1-855CFCAA65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750" y="6205315"/>
            <a:ext cx="1594710" cy="399503"/>
          </a:xfrm>
          <a:prstGeom prst="rect">
            <a:avLst/>
          </a:prstGeom>
        </p:spPr>
      </p:pic>
    </p:spTree>
    <p:extLst>
      <p:ext uri="{BB962C8B-B14F-4D97-AF65-F5344CB8AC3E}">
        <p14:creationId xmlns:p14="http://schemas.microsoft.com/office/powerpoint/2010/main" val="1508130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Image Third 1">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8F724E0C-6DD4-9BC5-56B2-E3D107B672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1" y="-12111"/>
            <a:ext cx="12256263" cy="6882223"/>
          </a:xfrm>
          <a:prstGeom prst="rect">
            <a:avLst/>
          </a:prstGeom>
        </p:spPr>
      </p:pic>
      <p:pic>
        <p:nvPicPr>
          <p:cNvPr id="8" name="Picture 7" descr="A picture containing text, clipart, tableware, dishware&#10;&#10;Description automatically generated">
            <a:extLst>
              <a:ext uri="{FF2B5EF4-FFF2-40B4-BE49-F238E27FC236}">
                <a16:creationId xmlns:a16="http://schemas.microsoft.com/office/drawing/2014/main" id="{8C09A3F3-8DB6-4811-A37A-BF20627715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750" y="6205315"/>
            <a:ext cx="1594710" cy="399503"/>
          </a:xfrm>
          <a:prstGeom prst="rect">
            <a:avLst/>
          </a:prstGeom>
        </p:spPr>
      </p:pic>
    </p:spTree>
    <p:extLst>
      <p:ext uri="{BB962C8B-B14F-4D97-AF65-F5344CB8AC3E}">
        <p14:creationId xmlns:p14="http://schemas.microsoft.com/office/powerpoint/2010/main" val="1157893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Light/Med/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E58122-B6F8-0DDB-7322-738CE7EBDC84}"/>
              </a:ext>
            </a:extLst>
          </p:cNvPr>
          <p:cNvSpPr/>
          <p:nvPr userDrawn="1"/>
        </p:nvSpPr>
        <p:spPr>
          <a:xfrm>
            <a:off x="-55032" y="0"/>
            <a:ext cx="4076700"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B812F1E-CEB4-2300-957B-56C20CD38FE6}"/>
              </a:ext>
            </a:extLst>
          </p:cNvPr>
          <p:cNvSpPr/>
          <p:nvPr userDrawn="1"/>
        </p:nvSpPr>
        <p:spPr>
          <a:xfrm>
            <a:off x="4021668" y="0"/>
            <a:ext cx="4076700"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62262D9-58DD-2BBA-6FD9-63DC55DF2C30}"/>
              </a:ext>
            </a:extLst>
          </p:cNvPr>
          <p:cNvSpPr/>
          <p:nvPr userDrawn="1"/>
        </p:nvSpPr>
        <p:spPr>
          <a:xfrm>
            <a:off x="8098367" y="0"/>
            <a:ext cx="4161366" cy="6858000"/>
          </a:xfrm>
          <a:prstGeom prst="rect">
            <a:avLst/>
          </a:prstGeom>
          <a:solidFill>
            <a:srgbClr val="014F7F"/>
          </a:solidFill>
          <a:ln>
            <a:solidFill>
              <a:srgbClr val="004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 clipart, tableware, dishware&#10;&#10;Description automatically generated">
            <a:extLst>
              <a:ext uri="{FF2B5EF4-FFF2-40B4-BE49-F238E27FC236}">
                <a16:creationId xmlns:a16="http://schemas.microsoft.com/office/drawing/2014/main" id="{BD6487C5-371B-D213-7CBD-9CDD8D5777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0" y="6205315"/>
            <a:ext cx="1594710" cy="399503"/>
          </a:xfrm>
          <a:prstGeom prst="rect">
            <a:avLst/>
          </a:prstGeom>
        </p:spPr>
      </p:pic>
    </p:spTree>
    <p:extLst>
      <p:ext uri="{BB962C8B-B14F-4D97-AF65-F5344CB8AC3E}">
        <p14:creationId xmlns:p14="http://schemas.microsoft.com/office/powerpoint/2010/main" val="566378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Light/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4CDAF8-C903-7DB6-B2FF-6F11C2D5F8EC}"/>
              </a:ext>
            </a:extLst>
          </p:cNvPr>
          <p:cNvSpPr/>
          <p:nvPr userDrawn="1"/>
        </p:nvSpPr>
        <p:spPr>
          <a:xfrm>
            <a:off x="0" y="0"/>
            <a:ext cx="6096000"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8DE70E4-B891-C0C2-AB5C-67BC0FA916E9}"/>
              </a:ext>
            </a:extLst>
          </p:cNvPr>
          <p:cNvSpPr/>
          <p:nvPr userDrawn="1"/>
        </p:nvSpPr>
        <p:spPr>
          <a:xfrm>
            <a:off x="6096000" y="0"/>
            <a:ext cx="6096000"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clipart, tableware, dishware&#10;&#10;Description automatically generated">
            <a:extLst>
              <a:ext uri="{FF2B5EF4-FFF2-40B4-BE49-F238E27FC236}">
                <a16:creationId xmlns:a16="http://schemas.microsoft.com/office/drawing/2014/main" id="{58A6A57C-15FB-E9EA-078B-7FE6CEDB32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0" y="6205315"/>
            <a:ext cx="1594710" cy="399503"/>
          </a:xfrm>
          <a:prstGeom prst="rect">
            <a:avLst/>
          </a:prstGeom>
        </p:spPr>
      </p:pic>
    </p:spTree>
    <p:extLst>
      <p:ext uri="{BB962C8B-B14F-4D97-AF65-F5344CB8AC3E}">
        <p14:creationId xmlns:p14="http://schemas.microsoft.com/office/powerpoint/2010/main" val="1600667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igh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3766E-3D03-5059-CD2F-9544C678EBE6}"/>
              </a:ext>
            </a:extLst>
          </p:cNvPr>
          <p:cNvSpPr/>
          <p:nvPr userDrawn="1"/>
        </p:nvSpPr>
        <p:spPr>
          <a:xfrm>
            <a:off x="0" y="0"/>
            <a:ext cx="12192000"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clipart, tableware, dishware&#10;&#10;Description automatically generated">
            <a:extLst>
              <a:ext uri="{FF2B5EF4-FFF2-40B4-BE49-F238E27FC236}">
                <a16:creationId xmlns:a16="http://schemas.microsoft.com/office/drawing/2014/main" id="{AB1695DD-68E7-EEE4-3A37-27939F1F0F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0" y="6205315"/>
            <a:ext cx="1594710" cy="399503"/>
          </a:xfrm>
          <a:prstGeom prst="rect">
            <a:avLst/>
          </a:prstGeom>
        </p:spPr>
      </p:pic>
    </p:spTree>
    <p:extLst>
      <p:ext uri="{BB962C8B-B14F-4D97-AF65-F5344CB8AC3E}">
        <p14:creationId xmlns:p14="http://schemas.microsoft.com/office/powerpoint/2010/main" val="4001617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FE82BF-5D3F-E9D8-6F6A-3E42F939F9DB}"/>
              </a:ext>
            </a:extLst>
          </p:cNvPr>
          <p:cNvSpPr/>
          <p:nvPr userDrawn="1"/>
        </p:nvSpPr>
        <p:spPr>
          <a:xfrm>
            <a:off x="0" y="0"/>
            <a:ext cx="12192000"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clipart, tableware, dishware&#10;&#10;Description automatically generated">
            <a:extLst>
              <a:ext uri="{FF2B5EF4-FFF2-40B4-BE49-F238E27FC236}">
                <a16:creationId xmlns:a16="http://schemas.microsoft.com/office/drawing/2014/main" id="{A8C0CBD9-E000-E4AE-1CFA-4B28A45D0B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0" y="6205315"/>
            <a:ext cx="1594710" cy="399503"/>
          </a:xfrm>
          <a:prstGeom prst="rect">
            <a:avLst/>
          </a:prstGeom>
        </p:spPr>
      </p:pic>
    </p:spTree>
    <p:extLst>
      <p:ext uri="{BB962C8B-B14F-4D97-AF65-F5344CB8AC3E}">
        <p14:creationId xmlns:p14="http://schemas.microsoft.com/office/powerpoint/2010/main" val="1382598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ody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6FEDAB-A58A-46DC-9F04-3109DADD52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 y="0"/>
            <a:ext cx="12191746" cy="6858000"/>
          </a:xfrm>
          <a:prstGeom prst="rect">
            <a:avLst/>
          </a:prstGeom>
        </p:spPr>
      </p:pic>
      <p:sp>
        <p:nvSpPr>
          <p:cNvPr id="3" name="Title 1">
            <a:extLst>
              <a:ext uri="{FF2B5EF4-FFF2-40B4-BE49-F238E27FC236}">
                <a16:creationId xmlns:a16="http://schemas.microsoft.com/office/drawing/2014/main" id="{E90E73FF-9B6D-4586-A7DF-29BD1841DFFB}"/>
              </a:ext>
            </a:extLst>
          </p:cNvPr>
          <p:cNvSpPr>
            <a:spLocks noGrp="1"/>
          </p:cNvSpPr>
          <p:nvPr>
            <p:ph type="title"/>
          </p:nvPr>
        </p:nvSpPr>
        <p:spPr>
          <a:xfrm>
            <a:off x="2333896" y="1262115"/>
            <a:ext cx="9436757" cy="462189"/>
          </a:xfrm>
        </p:spPr>
        <p:txBody>
          <a:bodyPr>
            <a:noAutofit/>
          </a:bodyPr>
          <a:lstStyle>
            <a:lvl1pPr algn="l">
              <a:defRPr sz="4000">
                <a:latin typeface="Arial" panose="020B0604020202020204" pitchFamily="34" charset="0"/>
                <a:cs typeface="Arial" panose="020B0604020202020204" pitchFamily="34" charset="0"/>
              </a:defRPr>
            </a:lvl1pPr>
          </a:lstStyle>
          <a:p>
            <a:r>
              <a:rPr lang="en-US"/>
              <a:t>Click to edit Master title style</a:t>
            </a:r>
            <a:endParaRPr lang="en-CA" dirty="0"/>
          </a:p>
        </p:txBody>
      </p:sp>
      <p:sp>
        <p:nvSpPr>
          <p:cNvPr id="4" name="Text Placeholder 4">
            <a:extLst>
              <a:ext uri="{FF2B5EF4-FFF2-40B4-BE49-F238E27FC236}">
                <a16:creationId xmlns:a16="http://schemas.microsoft.com/office/drawing/2014/main" id="{F178D583-5C19-4294-BB2F-0190C1D5351E}"/>
              </a:ext>
            </a:extLst>
          </p:cNvPr>
          <p:cNvSpPr>
            <a:spLocks noGrp="1"/>
          </p:cNvSpPr>
          <p:nvPr>
            <p:ph type="body" sz="quarter" idx="10"/>
          </p:nvPr>
        </p:nvSpPr>
        <p:spPr>
          <a:xfrm>
            <a:off x="2325913" y="1881240"/>
            <a:ext cx="9456784" cy="3970920"/>
          </a:xfrm>
        </p:spPr>
        <p:txBody>
          <a:bodyPr>
            <a:normAutofit/>
          </a:bodyPr>
          <a:lstStyle>
            <a:lvl1pPr marL="0" indent="0" algn="l">
              <a:buFont typeface="Arial" panose="020B0604020202020204" pitchFamily="34" charset="0"/>
              <a:buNone/>
              <a:defRPr sz="22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300459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pic>
        <p:nvPicPr>
          <p:cNvPr id="4" name="Picture 3" descr="Two people looking at a tablet&#10;&#10;Description automatically generated">
            <a:extLst>
              <a:ext uri="{FF2B5EF4-FFF2-40B4-BE49-F238E27FC236}">
                <a16:creationId xmlns:a16="http://schemas.microsoft.com/office/drawing/2014/main" id="{25EEF546-C52E-875B-9A33-15585AFF65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04" y="-28185"/>
            <a:ext cx="12295008" cy="6914371"/>
          </a:xfrm>
          <a:prstGeom prst="rect">
            <a:avLst/>
          </a:prstGeom>
        </p:spPr>
      </p:pic>
      <p:pic>
        <p:nvPicPr>
          <p:cNvPr id="8" name="Picture 7" descr="A picture containing text, clipart, tableware, dishware&#10;&#10;Description automatically generated">
            <a:extLst>
              <a:ext uri="{FF2B5EF4-FFF2-40B4-BE49-F238E27FC236}">
                <a16:creationId xmlns:a16="http://schemas.microsoft.com/office/drawing/2014/main" id="{806F7F99-9F0F-4D04-7A5C-8DA14E6056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9816" y="736599"/>
            <a:ext cx="4892067" cy="1225549"/>
          </a:xfrm>
          <a:prstGeom prst="rect">
            <a:avLst/>
          </a:prstGeom>
        </p:spPr>
      </p:pic>
    </p:spTree>
    <p:extLst>
      <p:ext uri="{BB962C8B-B14F-4D97-AF65-F5344CB8AC3E}">
        <p14:creationId xmlns:p14="http://schemas.microsoft.com/office/powerpoint/2010/main" val="221537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Image 1">
    <p:spTree>
      <p:nvGrpSpPr>
        <p:cNvPr id="1" name=""/>
        <p:cNvGrpSpPr/>
        <p:nvPr/>
      </p:nvGrpSpPr>
      <p:grpSpPr>
        <a:xfrm>
          <a:off x="0" y="0"/>
          <a:ext cx="0" cy="0"/>
          <a:chOff x="0" y="0"/>
          <a:chExt cx="0" cy="0"/>
        </a:xfrm>
      </p:grpSpPr>
      <p:pic>
        <p:nvPicPr>
          <p:cNvPr id="3" name="Picture 2" descr="A person sitting at a table with a computer and headphones on&#10;&#10;Description automatically generated with medium confidence">
            <a:extLst>
              <a:ext uri="{FF2B5EF4-FFF2-40B4-BE49-F238E27FC236}">
                <a16:creationId xmlns:a16="http://schemas.microsoft.com/office/drawing/2014/main" id="{32AE40F8-9424-CC65-EC69-E1C97E6A8D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47" y="-16005"/>
            <a:ext cx="12240495" cy="6890011"/>
          </a:xfrm>
          <a:prstGeom prst="rect">
            <a:avLst/>
          </a:prstGeom>
        </p:spPr>
      </p:pic>
    </p:spTree>
    <p:extLst>
      <p:ext uri="{BB962C8B-B14F-4D97-AF65-F5344CB8AC3E}">
        <p14:creationId xmlns:p14="http://schemas.microsoft.com/office/powerpoint/2010/main" val="4269693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2">
    <p:spTree>
      <p:nvGrpSpPr>
        <p:cNvPr id="1" name=""/>
        <p:cNvGrpSpPr/>
        <p:nvPr/>
      </p:nvGrpSpPr>
      <p:grpSpPr>
        <a:xfrm>
          <a:off x="0" y="0"/>
          <a:ext cx="0" cy="0"/>
          <a:chOff x="0" y="0"/>
          <a:chExt cx="0" cy="0"/>
        </a:xfrm>
      </p:grpSpPr>
      <p:pic>
        <p:nvPicPr>
          <p:cNvPr id="3" name="Picture 2" descr="A person wearing headphones and sitting at a table&#10;&#10;Description automatically generated with low confidence">
            <a:extLst>
              <a:ext uri="{FF2B5EF4-FFF2-40B4-BE49-F238E27FC236}">
                <a16:creationId xmlns:a16="http://schemas.microsoft.com/office/drawing/2014/main" id="{B86C891B-DB8F-0423-086A-BB3F27588E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71" y="-19445"/>
            <a:ext cx="12258342" cy="6896891"/>
          </a:xfrm>
          <a:prstGeom prst="rect">
            <a:avLst/>
          </a:prstGeom>
        </p:spPr>
      </p:pic>
    </p:spTree>
    <p:extLst>
      <p:ext uri="{BB962C8B-B14F-4D97-AF65-F5344CB8AC3E}">
        <p14:creationId xmlns:p14="http://schemas.microsoft.com/office/powerpoint/2010/main" val="3896490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mage 3">
    <p:spTree>
      <p:nvGrpSpPr>
        <p:cNvPr id="1" name=""/>
        <p:cNvGrpSpPr/>
        <p:nvPr/>
      </p:nvGrpSpPr>
      <p:grpSpPr>
        <a:xfrm>
          <a:off x="0" y="0"/>
          <a:ext cx="0" cy="0"/>
          <a:chOff x="0" y="0"/>
          <a:chExt cx="0" cy="0"/>
        </a:xfrm>
      </p:grpSpPr>
      <p:pic>
        <p:nvPicPr>
          <p:cNvPr id="3" name="Picture 2" descr="A picture containing text, person, indoor, preparing&#10;&#10;Description automatically generated">
            <a:extLst>
              <a:ext uri="{FF2B5EF4-FFF2-40B4-BE49-F238E27FC236}">
                <a16:creationId xmlns:a16="http://schemas.microsoft.com/office/drawing/2014/main" id="{6B513CC1-3A1E-8846-0333-416630CD1A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00" y="-22277"/>
            <a:ext cx="12293600" cy="6902554"/>
          </a:xfrm>
          <a:prstGeom prst="rect">
            <a:avLst/>
          </a:prstGeom>
        </p:spPr>
      </p:pic>
    </p:spTree>
    <p:extLst>
      <p:ext uri="{BB962C8B-B14F-4D97-AF65-F5344CB8AC3E}">
        <p14:creationId xmlns:p14="http://schemas.microsoft.com/office/powerpoint/2010/main" val="4060114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Image Half 1">
    <p:spTree>
      <p:nvGrpSpPr>
        <p:cNvPr id="1" name=""/>
        <p:cNvGrpSpPr/>
        <p:nvPr/>
      </p:nvGrpSpPr>
      <p:grpSpPr>
        <a:xfrm>
          <a:off x="0" y="0"/>
          <a:ext cx="0" cy="0"/>
          <a:chOff x="0" y="0"/>
          <a:chExt cx="0" cy="0"/>
        </a:xfrm>
      </p:grpSpPr>
      <p:pic>
        <p:nvPicPr>
          <p:cNvPr id="5" name="Picture 4" descr="A picture containing text, person, indoor, preparing&#10;&#10;Description automatically generated">
            <a:extLst>
              <a:ext uri="{FF2B5EF4-FFF2-40B4-BE49-F238E27FC236}">
                <a16:creationId xmlns:a16="http://schemas.microsoft.com/office/drawing/2014/main" id="{C639D2BF-2401-79A9-0578-5945FAB1EF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0" y="-18123"/>
            <a:ext cx="12248020" cy="6894247"/>
          </a:xfrm>
          <a:prstGeom prst="rect">
            <a:avLst/>
          </a:prstGeom>
        </p:spPr>
      </p:pic>
      <p:pic>
        <p:nvPicPr>
          <p:cNvPr id="8" name="Picture 7" descr="A picture containing text, clipart, tableware, dishware&#10;&#10;Description automatically generated">
            <a:extLst>
              <a:ext uri="{FF2B5EF4-FFF2-40B4-BE49-F238E27FC236}">
                <a16:creationId xmlns:a16="http://schemas.microsoft.com/office/drawing/2014/main" id="{E2E66AA6-D99F-1823-7898-212A626E69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750" y="6205315"/>
            <a:ext cx="1594710" cy="399503"/>
          </a:xfrm>
          <a:prstGeom prst="rect">
            <a:avLst/>
          </a:prstGeom>
        </p:spPr>
      </p:pic>
    </p:spTree>
    <p:extLst>
      <p:ext uri="{BB962C8B-B14F-4D97-AF65-F5344CB8AC3E}">
        <p14:creationId xmlns:p14="http://schemas.microsoft.com/office/powerpoint/2010/main" val="3358718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en Image Half 2">
    <p:spTree>
      <p:nvGrpSpPr>
        <p:cNvPr id="1" name=""/>
        <p:cNvGrpSpPr/>
        <p:nvPr/>
      </p:nvGrpSpPr>
      <p:grpSpPr>
        <a:xfrm>
          <a:off x="0" y="0"/>
          <a:ext cx="0" cy="0"/>
          <a:chOff x="0" y="0"/>
          <a:chExt cx="0" cy="0"/>
        </a:xfrm>
      </p:grpSpPr>
      <p:pic>
        <p:nvPicPr>
          <p:cNvPr id="4" name="Picture 3" descr="Two people looking at a green screen&#10;&#10;Description automatically generated with medium confidence">
            <a:extLst>
              <a:ext uri="{FF2B5EF4-FFF2-40B4-BE49-F238E27FC236}">
                <a16:creationId xmlns:a16="http://schemas.microsoft.com/office/drawing/2014/main" id="{3904E3FF-CE9D-5586-00C3-79EB0C22E1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43" y="-20506"/>
            <a:ext cx="12256487" cy="6899012"/>
          </a:xfrm>
          <a:prstGeom prst="rect">
            <a:avLst/>
          </a:prstGeom>
        </p:spPr>
      </p:pic>
      <p:pic>
        <p:nvPicPr>
          <p:cNvPr id="9" name="Picture 8" descr="A picture containing text, clipart, tableware, dishware&#10;&#10;Description automatically generated">
            <a:extLst>
              <a:ext uri="{FF2B5EF4-FFF2-40B4-BE49-F238E27FC236}">
                <a16:creationId xmlns:a16="http://schemas.microsoft.com/office/drawing/2014/main" id="{2D5B5798-B08B-D01E-A046-2E5F2C7AE4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750" y="6205315"/>
            <a:ext cx="1594710" cy="399503"/>
          </a:xfrm>
          <a:prstGeom prst="rect">
            <a:avLst/>
          </a:prstGeom>
        </p:spPr>
      </p:pic>
    </p:spTree>
    <p:extLst>
      <p:ext uri="{BB962C8B-B14F-4D97-AF65-F5344CB8AC3E}">
        <p14:creationId xmlns:p14="http://schemas.microsoft.com/office/powerpoint/2010/main" val="3187439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en Image Third 1">
    <p:spTree>
      <p:nvGrpSpPr>
        <p:cNvPr id="1" name=""/>
        <p:cNvGrpSpPr/>
        <p:nvPr/>
      </p:nvGrpSpPr>
      <p:grpSpPr>
        <a:xfrm>
          <a:off x="0" y="0"/>
          <a:ext cx="0" cy="0"/>
          <a:chOff x="0" y="0"/>
          <a:chExt cx="0" cy="0"/>
        </a:xfrm>
      </p:grpSpPr>
      <p:pic>
        <p:nvPicPr>
          <p:cNvPr id="4" name="Picture 3" descr="A picture containing person, indoor&#10;&#10;Description automatically generated">
            <a:extLst>
              <a:ext uri="{FF2B5EF4-FFF2-40B4-BE49-F238E27FC236}">
                <a16:creationId xmlns:a16="http://schemas.microsoft.com/office/drawing/2014/main" id="{EDED83FC-9067-92A0-B54D-1FC566CB42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123"/>
            <a:ext cx="12248020" cy="6894247"/>
          </a:xfrm>
          <a:prstGeom prst="rect">
            <a:avLst/>
          </a:prstGeom>
        </p:spPr>
      </p:pic>
      <p:pic>
        <p:nvPicPr>
          <p:cNvPr id="8" name="Picture 7" descr="A picture containing text, clipart, tableware, dishware&#10;&#10;Description automatically generated">
            <a:extLst>
              <a:ext uri="{FF2B5EF4-FFF2-40B4-BE49-F238E27FC236}">
                <a16:creationId xmlns:a16="http://schemas.microsoft.com/office/drawing/2014/main" id="{58B5D9D2-657B-B65C-CF8F-627C50005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750" y="6205315"/>
            <a:ext cx="1594710" cy="399503"/>
          </a:xfrm>
          <a:prstGeom prst="rect">
            <a:avLst/>
          </a:prstGeom>
        </p:spPr>
      </p:pic>
    </p:spTree>
    <p:extLst>
      <p:ext uri="{BB962C8B-B14F-4D97-AF65-F5344CB8AC3E}">
        <p14:creationId xmlns:p14="http://schemas.microsoft.com/office/powerpoint/2010/main" val="2751155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7E7D79-7A0D-4476-8BAB-2AEA29DB7E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39EF03C1-89C8-44DD-89BB-BC8E94E14F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a:extLst>
              <a:ext uri="{FF2B5EF4-FFF2-40B4-BE49-F238E27FC236}">
                <a16:creationId xmlns:a16="http://schemas.microsoft.com/office/drawing/2014/main" id="{3D622157-03CE-4D71-B317-FA34C69148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yriad Pro "/>
              </a:defRPr>
            </a:lvl1pPr>
          </a:lstStyle>
          <a:p>
            <a:fld id="{FB80DD06-254B-4FE5-B26E-AC0BD2BF59AC}" type="datetimeFigureOut">
              <a:rPr lang="en-CA" smtClean="0"/>
              <a:pPr/>
              <a:t>2022-05-06</a:t>
            </a:fld>
            <a:endParaRPr lang="en-CA" dirty="0"/>
          </a:p>
        </p:txBody>
      </p:sp>
      <p:sp>
        <p:nvSpPr>
          <p:cNvPr id="5" name="Footer Placeholder 4">
            <a:extLst>
              <a:ext uri="{FF2B5EF4-FFF2-40B4-BE49-F238E27FC236}">
                <a16:creationId xmlns:a16="http://schemas.microsoft.com/office/drawing/2014/main" id="{2374001F-2A98-4222-AC6A-9B8DF6CD54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50">
                <a:solidFill>
                  <a:schemeClr val="tx1">
                    <a:tint val="75000"/>
                  </a:schemeClr>
                </a:solidFill>
                <a:latin typeface="Myriad Pro "/>
              </a:defRPr>
            </a:lvl1pPr>
          </a:lstStyle>
          <a:p>
            <a:endParaRPr lang="en-CA" dirty="0"/>
          </a:p>
        </p:txBody>
      </p:sp>
      <p:sp>
        <p:nvSpPr>
          <p:cNvPr id="6" name="Slide Number Placeholder 5">
            <a:extLst>
              <a:ext uri="{FF2B5EF4-FFF2-40B4-BE49-F238E27FC236}">
                <a16:creationId xmlns:a16="http://schemas.microsoft.com/office/drawing/2014/main" id="{F82097F4-17A7-4EFC-A142-21B86A4264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a:solidFill>
                  <a:schemeClr val="tx1">
                    <a:tint val="75000"/>
                  </a:schemeClr>
                </a:solidFill>
                <a:latin typeface="Myriad Pro "/>
              </a:defRPr>
            </a:lvl1pPr>
          </a:lstStyle>
          <a:p>
            <a:fld id="{A907E688-9FEB-4914-8F4D-4EC3BBAF74CC}" type="slidenum">
              <a:rPr lang="en-CA" smtClean="0"/>
              <a:pPr/>
              <a:t>‹#›</a:t>
            </a:fld>
            <a:endParaRPr lang="en-CA" dirty="0"/>
          </a:p>
        </p:txBody>
      </p:sp>
    </p:spTree>
    <p:extLst>
      <p:ext uri="{BB962C8B-B14F-4D97-AF65-F5344CB8AC3E}">
        <p14:creationId xmlns:p14="http://schemas.microsoft.com/office/powerpoint/2010/main" val="511210496"/>
      </p:ext>
    </p:extLst>
  </p:cSld>
  <p:clrMap bg1="lt1" tx1="dk1" bg2="lt2" tx2="dk2" accent1="accent1" accent2="accent2" accent3="accent3" accent4="accent4" accent5="accent5" accent6="accent6" hlink="hlink" folHlink="folHlink"/>
  <p:sldLayoutIdLst>
    <p:sldLayoutId id="2147483676" r:id="rId1"/>
    <p:sldLayoutId id="2147483686" r:id="rId2"/>
    <p:sldLayoutId id="2147483687" r:id="rId3"/>
    <p:sldLayoutId id="2147483677" r:id="rId4"/>
    <p:sldLayoutId id="2147483684" r:id="rId5"/>
    <p:sldLayoutId id="2147483685" r:id="rId6"/>
    <p:sldLayoutId id="2147483678" r:id="rId7"/>
    <p:sldLayoutId id="2147483688" r:id="rId8"/>
    <p:sldLayoutId id="2147483680" r:id="rId9"/>
    <p:sldLayoutId id="2147483700" r:id="rId10"/>
    <p:sldLayoutId id="2147483679" r:id="rId11"/>
    <p:sldLayoutId id="2147483689" r:id="rId12"/>
    <p:sldLayoutId id="2147483690" r:id="rId13"/>
    <p:sldLayoutId id="2147483681" r:id="rId14"/>
    <p:sldLayoutId id="2147483682" r:id="rId15"/>
    <p:sldLayoutId id="2147483683" r:id="rId16"/>
    <p:sldLayoutId id="2147483702" r:id="rId17"/>
    <p:sldLayoutId id="2147483691" r:id="rId18"/>
    <p:sldLayoutId id="2147483692" r:id="rId19"/>
    <p:sldLayoutId id="2147483693" r:id="rId20"/>
    <p:sldLayoutId id="2147483694" r:id="rId21"/>
    <p:sldLayoutId id="2147483695" r:id="rId22"/>
    <p:sldLayoutId id="2147483696" r:id="rId23"/>
    <p:sldLayoutId id="2147483701" r:id="rId24"/>
    <p:sldLayoutId id="2147483697" r:id="rId25"/>
    <p:sldLayoutId id="2147483698" r:id="rId26"/>
    <p:sldLayoutId id="2147483699" r:id="rId27"/>
    <p:sldLayoutId id="2147483703" r:id="rId28"/>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9951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C72C7E-58EA-728B-6AEF-ADA600534ADB}"/>
              </a:ext>
            </a:extLst>
          </p:cNvPr>
          <p:cNvSpPr txBox="1"/>
          <p:nvPr/>
        </p:nvSpPr>
        <p:spPr>
          <a:xfrm>
            <a:off x="716437" y="2232382"/>
            <a:ext cx="4798243" cy="1631216"/>
          </a:xfrm>
          <a:prstGeom prst="rect">
            <a:avLst/>
          </a:prstGeom>
          <a:noFill/>
        </p:spPr>
        <p:txBody>
          <a:bodyPr wrap="square" rtlCol="0">
            <a:spAutoFit/>
          </a:bodyPr>
          <a:lstStyle/>
          <a:p>
            <a:pPr>
              <a:spcAft>
                <a:spcPts val="1200"/>
              </a:spcAft>
            </a:pPr>
            <a:r>
              <a:rPr lang="fr-FR" sz="20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L'accent est mis sur les besoins des employeurs et sur l'identification collaborative des interventions qui permettront d'obtenir de bons résultats.</a:t>
            </a:r>
            <a:endPar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F54B7BA1-8D4E-B2F3-D898-7DD7FAB52CB6}"/>
              </a:ext>
            </a:extLst>
          </p:cNvPr>
          <p:cNvSpPr txBox="1"/>
          <p:nvPr/>
        </p:nvSpPr>
        <p:spPr>
          <a:xfrm>
            <a:off x="6708194" y="2684869"/>
            <a:ext cx="4798242" cy="3801041"/>
          </a:xfrm>
          <a:prstGeom prst="rect">
            <a:avLst/>
          </a:prstGeom>
          <a:noFill/>
        </p:spPr>
        <p:txBody>
          <a:bodyPr wrap="square" rtlCol="0">
            <a:spAutoFit/>
          </a:bodyPr>
          <a:lstStyle/>
          <a:p>
            <a:pPr>
              <a:spcAft>
                <a:spcPts val="600"/>
              </a:spcAft>
            </a:pPr>
            <a:r>
              <a:rPr lang="en-US" sz="20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Interventions de </a:t>
            </a:r>
            <a:r>
              <a:rPr lang="en-US" sz="2000"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TravailNB</a:t>
            </a:r>
            <a:r>
              <a:rPr lang="en-US" sz="20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p>
          <a:p>
            <a:pPr marL="285750" indent="-285750">
              <a:spcAft>
                <a:spcPts val="600"/>
              </a:spcAft>
              <a:buFont typeface="Arial" panose="020B0604020202020204" pitchFamily="34" charset="0"/>
              <a:buChar char="•"/>
            </a:pPr>
            <a:r>
              <a:rPr lang="fr-FR"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Accès à l'expertise en matière de ressources humaines</a:t>
            </a:r>
          </a:p>
          <a:p>
            <a:pPr marL="285750" indent="-285750">
              <a:spcAft>
                <a:spcPts val="600"/>
              </a:spcAft>
              <a:buFont typeface="Arial" panose="020B0604020202020204" pitchFamily="34" charset="0"/>
              <a:buChar char="•"/>
            </a:pPr>
            <a:r>
              <a:rPr lang="fr-FR"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Accès à l'information sur le marché du travail</a:t>
            </a:r>
          </a:p>
          <a:p>
            <a:pPr marL="285750" indent="-285750">
              <a:spcAft>
                <a:spcPts val="600"/>
              </a:spcAft>
              <a:buFont typeface="Arial" panose="020B0604020202020204" pitchFamily="34" charset="0"/>
              <a:buChar char="•"/>
            </a:pPr>
            <a:r>
              <a:rPr lang="fr-FR"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Aide au recrutement </a:t>
            </a:r>
          </a:p>
          <a:p>
            <a:pPr marL="285750" indent="-285750">
              <a:spcAft>
                <a:spcPts val="600"/>
              </a:spcAft>
              <a:buFont typeface="Arial" panose="020B0604020202020204" pitchFamily="34" charset="0"/>
              <a:buChar char="•"/>
            </a:pPr>
            <a:r>
              <a:rPr lang="fr-FR"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Soutien aux activités de formation</a:t>
            </a:r>
          </a:p>
          <a:p>
            <a:pPr marL="285750" indent="-285750">
              <a:spcAft>
                <a:spcPts val="600"/>
              </a:spcAft>
              <a:buFont typeface="Arial" panose="020B0604020202020204" pitchFamily="34" charset="0"/>
              <a:buChar char="•"/>
            </a:pPr>
            <a:r>
              <a:rPr lang="fr-FR"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Stratégies de recrutement et de rétention</a:t>
            </a:r>
          </a:p>
          <a:p>
            <a:pPr marL="285750" indent="-285750">
              <a:spcAft>
                <a:spcPts val="600"/>
              </a:spcAft>
              <a:buFont typeface="Arial" panose="020B0604020202020204" pitchFamily="34" charset="0"/>
              <a:buChar char="•"/>
            </a:pPr>
            <a:r>
              <a:rPr lang="fr-FR"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Stratégies de gestion du rendement</a:t>
            </a:r>
          </a:p>
          <a:p>
            <a:pPr marL="285750" indent="-285750">
              <a:spcAft>
                <a:spcPts val="600"/>
              </a:spcAft>
              <a:buFont typeface="Arial" panose="020B0604020202020204" pitchFamily="34" charset="0"/>
              <a:buChar char="•"/>
            </a:pPr>
            <a:r>
              <a:rPr lang="fr-FR"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Développement de la politique des ressources humaines</a:t>
            </a:r>
          </a:p>
          <a:p>
            <a:pPr marL="285750" indent="-285750">
              <a:spcAft>
                <a:spcPts val="600"/>
              </a:spcAft>
              <a:buFont typeface="Arial" panose="020B0604020202020204" pitchFamily="34" charset="0"/>
              <a:buChar char="•"/>
            </a:pPr>
            <a:r>
              <a:rPr lang="fr-FR"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Options de formation personnalisées</a:t>
            </a:r>
          </a:p>
          <a:p>
            <a:pPr marL="285750" indent="-285750">
              <a:spcAft>
                <a:spcPts val="600"/>
              </a:spcAft>
              <a:buFont typeface="Arial" panose="020B0604020202020204" pitchFamily="34" charset="0"/>
              <a:buChar char="•"/>
            </a:pPr>
            <a:r>
              <a:rPr lang="fr-FR"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Autres aides à l'emploi</a:t>
            </a:r>
          </a:p>
        </p:txBody>
      </p:sp>
      <p:sp>
        <p:nvSpPr>
          <p:cNvPr id="5" name="Rounded Rectangle 4">
            <a:extLst>
              <a:ext uri="{FF2B5EF4-FFF2-40B4-BE49-F238E27FC236}">
                <a16:creationId xmlns:a16="http://schemas.microsoft.com/office/drawing/2014/main" id="{D040824F-0A96-84A9-47C4-4C6F1FDBEDE4}"/>
              </a:ext>
            </a:extLst>
          </p:cNvPr>
          <p:cNvSpPr/>
          <p:nvPr/>
        </p:nvSpPr>
        <p:spPr>
          <a:xfrm>
            <a:off x="6708193" y="989815"/>
            <a:ext cx="4798243" cy="1358427"/>
          </a:xfrm>
          <a:prstGeom prst="roundRect">
            <a:avLst/>
          </a:prstGeom>
          <a:solidFill>
            <a:srgbClr val="EC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Recrutement</a:t>
            </a:r>
          </a:p>
          <a:p>
            <a:pPr algn="ctr"/>
            <a:r>
              <a:rPr lang="fr-CA"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Formation</a:t>
            </a:r>
          </a:p>
          <a:p>
            <a:pPr algn="ctr"/>
            <a:r>
              <a:rPr lang="fr-CA"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Planification des ressources humaines</a:t>
            </a:r>
          </a:p>
          <a:p>
            <a:pPr algn="ctr"/>
            <a:r>
              <a:rPr lang="fr-CA"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Gestion des ressources humaines (rétention)</a:t>
            </a:r>
          </a:p>
        </p:txBody>
      </p:sp>
      <p:sp>
        <p:nvSpPr>
          <p:cNvPr id="7" name="TextBox 6">
            <a:extLst>
              <a:ext uri="{FF2B5EF4-FFF2-40B4-BE49-F238E27FC236}">
                <a16:creationId xmlns:a16="http://schemas.microsoft.com/office/drawing/2014/main" id="{49B38A7B-ACFD-C991-A003-7889B9EC2DA6}"/>
              </a:ext>
            </a:extLst>
          </p:cNvPr>
          <p:cNvSpPr txBox="1"/>
          <p:nvPr/>
        </p:nvSpPr>
        <p:spPr>
          <a:xfrm>
            <a:off x="716437" y="377569"/>
            <a:ext cx="4581427" cy="1754326"/>
          </a:xfrm>
          <a:prstGeom prst="rect">
            <a:avLst/>
          </a:prstGeom>
          <a:noFill/>
        </p:spPr>
        <p:txBody>
          <a:bodyPr wrap="square">
            <a:spAutoFit/>
          </a:bodyPr>
          <a:lstStyle/>
          <a:p>
            <a:r>
              <a:rPr lang="fr-CA" sz="5400" dirty="0">
                <a:solidFill>
                  <a:schemeClr val="accent1"/>
                </a:solidFill>
                <a:latin typeface="DM Serif Display" pitchFamily="2" charset="0"/>
              </a:rPr>
              <a:t>Services aux employeurs</a:t>
            </a:r>
            <a:endParaRPr lang="en-US" sz="5400" dirty="0">
              <a:solidFill>
                <a:schemeClr val="accent1"/>
              </a:solidFill>
              <a:latin typeface="DM Serif Display" pitchFamily="2" charset="0"/>
            </a:endParaRPr>
          </a:p>
        </p:txBody>
      </p:sp>
      <p:pic>
        <p:nvPicPr>
          <p:cNvPr id="6" name="Picture 5" descr="Logo&#10;&#10;Description automatically generated">
            <a:extLst>
              <a:ext uri="{FF2B5EF4-FFF2-40B4-BE49-F238E27FC236}">
                <a16:creationId xmlns:a16="http://schemas.microsoft.com/office/drawing/2014/main" id="{A07ECAE2-04DD-BE13-4B25-0A39BDED7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848" y="4185226"/>
            <a:ext cx="1847421" cy="1641177"/>
          </a:xfrm>
          <a:prstGeom prst="rect">
            <a:avLst/>
          </a:prstGeom>
        </p:spPr>
      </p:pic>
    </p:spTree>
    <p:extLst>
      <p:ext uri="{BB962C8B-B14F-4D97-AF65-F5344CB8AC3E}">
        <p14:creationId xmlns:p14="http://schemas.microsoft.com/office/powerpoint/2010/main" val="1104154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clipart, tableware, dishware&#10;&#10;Description automatically generated">
            <a:extLst>
              <a:ext uri="{FF2B5EF4-FFF2-40B4-BE49-F238E27FC236}">
                <a16:creationId xmlns:a16="http://schemas.microsoft.com/office/drawing/2014/main" id="{8F523383-5BA9-B90F-7B43-D5D2B0767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6205315"/>
            <a:ext cx="1594710" cy="399503"/>
          </a:xfrm>
          <a:prstGeom prst="rect">
            <a:avLst/>
          </a:prstGeom>
        </p:spPr>
      </p:pic>
      <p:sp>
        <p:nvSpPr>
          <p:cNvPr id="3" name="TextBox 2">
            <a:extLst>
              <a:ext uri="{FF2B5EF4-FFF2-40B4-BE49-F238E27FC236}">
                <a16:creationId xmlns:a16="http://schemas.microsoft.com/office/drawing/2014/main" id="{2B2FDD0B-0FF4-78A1-AABD-60B93F13E710}"/>
              </a:ext>
            </a:extLst>
          </p:cNvPr>
          <p:cNvSpPr txBox="1"/>
          <p:nvPr/>
        </p:nvSpPr>
        <p:spPr>
          <a:xfrm>
            <a:off x="495715" y="3006458"/>
            <a:ext cx="4436956" cy="1754326"/>
          </a:xfrm>
          <a:prstGeom prst="rect">
            <a:avLst/>
          </a:prstGeom>
          <a:noFill/>
        </p:spPr>
        <p:txBody>
          <a:bodyPr wrap="square" rtlCol="0">
            <a:spAutoFit/>
          </a:bodyPr>
          <a:lstStyle/>
          <a:p>
            <a:pPr marL="0" lvl="1">
              <a:defRPr/>
            </a:pPr>
            <a:r>
              <a:rPr lang="fr-FR"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Salons de l'emploi virtuels </a:t>
            </a:r>
          </a:p>
          <a:p>
            <a:pPr marL="342900" lvl="1" indent="-198900">
              <a:buFont typeface="Arial" panose="020B0604020202020204" pitchFamily="34" charset="0"/>
              <a:buChar char="•"/>
              <a:defRPr/>
            </a:pPr>
            <a:r>
              <a:rPr lang="fr-F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Une plateforme en ligne pratique où les individus peuvent explorer les possibilités d'emploi, discuter avec les employeurs et télécharger des ressources sur les carrières.</a:t>
            </a:r>
            <a:endParaRPr lang="en-CA"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defRPr/>
            </a:pPr>
            <a:endParaRPr lang="fr-FR"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763A6C2-A726-FDFB-979C-012F3C23EE01}"/>
              </a:ext>
            </a:extLst>
          </p:cNvPr>
          <p:cNvSpPr txBox="1"/>
          <p:nvPr/>
        </p:nvSpPr>
        <p:spPr>
          <a:xfrm>
            <a:off x="495715" y="316246"/>
            <a:ext cx="6160416" cy="1754326"/>
          </a:xfrm>
          <a:prstGeom prst="rect">
            <a:avLst/>
          </a:prstGeom>
          <a:noFill/>
        </p:spPr>
        <p:txBody>
          <a:bodyPr wrap="square">
            <a:spAutoFit/>
          </a:bodyPr>
          <a:lstStyle/>
          <a:p>
            <a:r>
              <a:rPr lang="fr-FR" sz="5400" dirty="0">
                <a:solidFill>
                  <a:schemeClr val="bg1"/>
                </a:solidFill>
                <a:latin typeface="DM Serif Display" pitchFamily="2" charset="0"/>
              </a:rPr>
              <a:t>Connexion avec le marché du travail</a:t>
            </a:r>
            <a:endParaRPr lang="en-US" sz="5400" dirty="0">
              <a:solidFill>
                <a:schemeClr val="bg1"/>
              </a:solidFill>
              <a:latin typeface="DM Serif Display" pitchFamily="2" charset="0"/>
            </a:endParaRPr>
          </a:p>
        </p:txBody>
      </p:sp>
    </p:spTree>
    <p:extLst>
      <p:ext uri="{BB962C8B-B14F-4D97-AF65-F5344CB8AC3E}">
        <p14:creationId xmlns:p14="http://schemas.microsoft.com/office/powerpoint/2010/main" val="919864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268DC7-ABBE-A369-65C9-859F25F052C7}"/>
              </a:ext>
            </a:extLst>
          </p:cNvPr>
          <p:cNvSpPr txBox="1"/>
          <p:nvPr/>
        </p:nvSpPr>
        <p:spPr>
          <a:xfrm>
            <a:off x="857881" y="829424"/>
            <a:ext cx="10476239" cy="923330"/>
          </a:xfrm>
          <a:prstGeom prst="rect">
            <a:avLst/>
          </a:prstGeom>
          <a:noFill/>
        </p:spPr>
        <p:txBody>
          <a:bodyPr wrap="square">
            <a:spAutoFit/>
          </a:bodyPr>
          <a:lstStyle/>
          <a:p>
            <a:pPr algn="ctr"/>
            <a:r>
              <a:rPr lang="fr-CA" sz="5400" dirty="0">
                <a:solidFill>
                  <a:schemeClr val="bg1"/>
                </a:solidFill>
                <a:latin typeface="DM Serif Display" pitchFamily="2" charset="0"/>
              </a:rPr>
              <a:t>Processus de soutien aux clients</a:t>
            </a:r>
            <a:endParaRPr lang="en-US" sz="5400" dirty="0">
              <a:solidFill>
                <a:schemeClr val="bg1"/>
              </a:solidFill>
              <a:latin typeface="DM Serif Display" pitchFamily="2" charset="0"/>
            </a:endParaRPr>
          </a:p>
        </p:txBody>
      </p:sp>
      <p:sp>
        <p:nvSpPr>
          <p:cNvPr id="19" name="TextBox 18">
            <a:extLst>
              <a:ext uri="{FF2B5EF4-FFF2-40B4-BE49-F238E27FC236}">
                <a16:creationId xmlns:a16="http://schemas.microsoft.com/office/drawing/2014/main" id="{F13125BD-56DB-3C3C-3977-B1FE4782BED4}"/>
              </a:ext>
            </a:extLst>
          </p:cNvPr>
          <p:cNvSpPr txBox="1"/>
          <p:nvPr/>
        </p:nvSpPr>
        <p:spPr>
          <a:xfrm>
            <a:off x="2282856" y="1880014"/>
            <a:ext cx="7494309" cy="707886"/>
          </a:xfrm>
          <a:prstGeom prst="rect">
            <a:avLst/>
          </a:prstGeom>
          <a:noFill/>
        </p:spPr>
        <p:txBody>
          <a:bodyPr wrap="square" rtlCol="0">
            <a:spAutoFit/>
          </a:bodyPr>
          <a:lstStyle/>
          <a:p>
            <a:pPr algn="ctr"/>
            <a:r>
              <a:rPr lang="fr-CA"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Employeurs : </a:t>
            </a:r>
            <a:r>
              <a:rPr lang="fr-CA"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Services de soutien en ressources humaines</a:t>
            </a:r>
            <a:br>
              <a:rPr lang="fr-CA"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ounded Rectangle 5">
            <a:extLst>
              <a:ext uri="{FF2B5EF4-FFF2-40B4-BE49-F238E27FC236}">
                <a16:creationId xmlns:a16="http://schemas.microsoft.com/office/drawing/2014/main" id="{1DD0108B-2B6D-2705-E67D-4121326A0AA0}"/>
              </a:ext>
            </a:extLst>
          </p:cNvPr>
          <p:cNvSpPr/>
          <p:nvPr/>
        </p:nvSpPr>
        <p:spPr bwMode="auto">
          <a:xfrm>
            <a:off x="926008" y="3409657"/>
            <a:ext cx="2113174" cy="2163584"/>
          </a:xfrm>
          <a:prstGeom prst="roundRect">
            <a:avLst/>
          </a:prstGeom>
          <a:solidFill>
            <a:schemeClr val="bg1"/>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lvl="0" algn="ctr" eaLnBrk="0" fontAlgn="base" hangingPunct="0">
              <a:spcBef>
                <a:spcPct val="0"/>
              </a:spcBef>
              <a:spcAft>
                <a:spcPct val="0"/>
              </a:spcAft>
              <a:defRPr/>
            </a:pPr>
            <a:r>
              <a:rPr lang="fr-CA" sz="20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Point d'entrée principal</a:t>
            </a:r>
          </a:p>
          <a:p>
            <a:pPr algn="ctr" eaLnBrk="0" fontAlgn="base" hangingPunct="0">
              <a:spcBef>
                <a:spcPct val="0"/>
              </a:spcBef>
              <a:spcAft>
                <a:spcPct val="0"/>
              </a:spcAft>
              <a:defRPr/>
            </a:pPr>
            <a:br>
              <a:rPr kumimoji="0" lang="en-US" b="0" i="0" u="none" strike="noStrike" kern="1200" cap="none" spc="0" normalizeH="0" baseline="0" noProof="0" dirty="0">
                <a:ln>
                  <a:noFill/>
                </a:ln>
                <a:solidFill>
                  <a:schemeClr val="accent3"/>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b="0" i="0" u="none" strike="noStrike" kern="1200" cap="none" spc="0" normalizeH="0" baseline="0" noProof="0" dirty="0">
                <a:ln>
                  <a:noFill/>
                </a:ln>
                <a:solidFill>
                  <a:schemeClr val="accent3"/>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fr-CA" dirty="0">
                <a:solidFill>
                  <a:schemeClr val="accent3"/>
                </a:solidFill>
                <a:latin typeface="Open Sans" panose="020B0606030504020204" pitchFamily="34" charset="0"/>
                <a:ea typeface="Open Sans" panose="020B0606030504020204" pitchFamily="34" charset="0"/>
                <a:cs typeface="Open Sans" panose="020B0606030504020204" pitchFamily="34" charset="0"/>
              </a:rPr>
              <a:t>Bureaux de </a:t>
            </a:r>
            <a:r>
              <a:rPr lang="fr-CA" dirty="0" err="1">
                <a:solidFill>
                  <a:schemeClr val="accent3"/>
                </a:solidFill>
                <a:latin typeface="Open Sans" panose="020B0606030504020204" pitchFamily="34" charset="0"/>
                <a:ea typeface="Open Sans" panose="020B0606030504020204" pitchFamily="34" charset="0"/>
                <a:cs typeface="Open Sans" panose="020B0606030504020204" pitchFamily="34" charset="0"/>
              </a:rPr>
              <a:t>TravailNB</a:t>
            </a:r>
            <a:r>
              <a:rPr lang="fr-CA" dirty="0">
                <a:solidFill>
                  <a:schemeClr val="accent3"/>
                </a:solidFill>
                <a:latin typeface="Open Sans" panose="020B0606030504020204" pitchFamily="34" charset="0"/>
                <a:ea typeface="Open Sans" panose="020B0606030504020204" pitchFamily="34" charset="0"/>
                <a:cs typeface="Open Sans" panose="020B0606030504020204" pitchFamily="34" charset="0"/>
              </a:rPr>
              <a:t> </a:t>
            </a:r>
            <a:endParaRPr lang="fr-CA" sz="14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Rounded Rectangle 6">
            <a:extLst>
              <a:ext uri="{FF2B5EF4-FFF2-40B4-BE49-F238E27FC236}">
                <a16:creationId xmlns:a16="http://schemas.microsoft.com/office/drawing/2014/main" id="{298BF4DC-83BD-DB11-5122-13B6FB108B10}"/>
              </a:ext>
            </a:extLst>
          </p:cNvPr>
          <p:cNvSpPr/>
          <p:nvPr/>
        </p:nvSpPr>
        <p:spPr bwMode="auto">
          <a:xfrm>
            <a:off x="3624608" y="3488297"/>
            <a:ext cx="2113174" cy="1982332"/>
          </a:xfrm>
          <a:prstGeom prst="roundRect">
            <a:avLst/>
          </a:prstGeom>
          <a:solidFill>
            <a:schemeClr val="bg1"/>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lvl="0" algn="ctr" eaLnBrk="0" fontAlgn="base" hangingPunct="0">
              <a:spcBef>
                <a:spcPct val="0"/>
              </a:spcBef>
              <a:spcAft>
                <a:spcPct val="0"/>
              </a:spcAft>
              <a:defRPr/>
            </a:pPr>
            <a:r>
              <a:rPr lang="fr-FR" dirty="0">
                <a:solidFill>
                  <a:schemeClr val="accent3"/>
                </a:solidFill>
                <a:latin typeface="Open Sans" panose="020B0606030504020204" pitchFamily="34" charset="0"/>
                <a:ea typeface="Open Sans" panose="020B0606030504020204" pitchFamily="34" charset="0"/>
                <a:cs typeface="Open Sans" panose="020B0606030504020204" pitchFamily="34" charset="0"/>
              </a:rPr>
              <a:t>Conversation sur </a:t>
            </a:r>
          </a:p>
          <a:p>
            <a:pPr lvl="0" algn="ctr" eaLnBrk="0" fontAlgn="base" hangingPunct="0">
              <a:spcBef>
                <a:spcPct val="0"/>
              </a:spcBef>
              <a:spcAft>
                <a:spcPct val="0"/>
              </a:spcAft>
              <a:defRPr/>
            </a:pPr>
            <a:r>
              <a:rPr lang="fr-FR" dirty="0">
                <a:solidFill>
                  <a:schemeClr val="accent3"/>
                </a:solidFill>
                <a:latin typeface="Open Sans" panose="020B0606030504020204" pitchFamily="34" charset="0"/>
                <a:ea typeface="Open Sans" panose="020B0606030504020204" pitchFamily="34" charset="0"/>
                <a:cs typeface="Open Sans" panose="020B0606030504020204" pitchFamily="34" charset="0"/>
              </a:rPr>
              <a:t>les besoins</a:t>
            </a:r>
            <a:endParaRPr lang="en-US" sz="24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ounded Rectangle 8">
            <a:extLst>
              <a:ext uri="{FF2B5EF4-FFF2-40B4-BE49-F238E27FC236}">
                <a16:creationId xmlns:a16="http://schemas.microsoft.com/office/drawing/2014/main" id="{B3F8C5AE-404A-23F1-8608-AD30328FB9DD}"/>
              </a:ext>
            </a:extLst>
          </p:cNvPr>
          <p:cNvSpPr/>
          <p:nvPr/>
        </p:nvSpPr>
        <p:spPr bwMode="auto">
          <a:xfrm>
            <a:off x="6337043" y="3488297"/>
            <a:ext cx="2113174" cy="1982333"/>
          </a:xfrm>
          <a:prstGeom prst="roundRect">
            <a:avLst/>
          </a:prstGeom>
          <a:solidFill>
            <a:schemeClr val="bg1"/>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lvl="0" algn="ctr" eaLnBrk="0" fontAlgn="base" hangingPunct="0">
              <a:spcBef>
                <a:spcPct val="0"/>
              </a:spcBef>
              <a:spcAft>
                <a:spcPct val="0"/>
              </a:spcAft>
              <a:defRPr/>
            </a:pPr>
            <a:r>
              <a:rPr lang="fr-FR" dirty="0">
                <a:solidFill>
                  <a:schemeClr val="accent3"/>
                </a:solidFill>
                <a:latin typeface="Open Sans" panose="020B0606030504020204" pitchFamily="34" charset="0"/>
                <a:ea typeface="Open Sans" panose="020B0606030504020204" pitchFamily="34" charset="0"/>
                <a:cs typeface="Open Sans" panose="020B0606030504020204" pitchFamily="34" charset="0"/>
              </a:rPr>
              <a:t>Conversation sur les solutions/ soutiens pour répondre aux besoins</a:t>
            </a:r>
            <a:endParaRPr lang="en-US"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Rounded Rectangle 7">
            <a:extLst>
              <a:ext uri="{FF2B5EF4-FFF2-40B4-BE49-F238E27FC236}">
                <a16:creationId xmlns:a16="http://schemas.microsoft.com/office/drawing/2014/main" id="{8A0C9211-99D7-E9B0-3861-6CC6E0119107}"/>
              </a:ext>
            </a:extLst>
          </p:cNvPr>
          <p:cNvSpPr/>
          <p:nvPr/>
        </p:nvSpPr>
        <p:spPr bwMode="auto">
          <a:xfrm>
            <a:off x="9030790" y="3488297"/>
            <a:ext cx="2113174" cy="1982333"/>
          </a:xfrm>
          <a:prstGeom prst="roundRect">
            <a:avLst/>
          </a:prstGeom>
          <a:solidFill>
            <a:schemeClr val="bg1"/>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lvl="0" algn="ctr" eaLnBrk="0" fontAlgn="base" hangingPunct="0">
              <a:spcBef>
                <a:spcPct val="0"/>
              </a:spcBef>
              <a:spcAft>
                <a:spcPct val="0"/>
              </a:spcAft>
              <a:defRPr/>
            </a:pPr>
            <a:r>
              <a:rPr lang="fr-FR" dirty="0">
                <a:solidFill>
                  <a:schemeClr val="accent3"/>
                </a:solidFill>
                <a:latin typeface="Open Sans" panose="020B0606030504020204" pitchFamily="34" charset="0"/>
                <a:ea typeface="Open Sans" panose="020B0606030504020204" pitchFamily="34" charset="0"/>
                <a:cs typeface="Open Sans" panose="020B0606030504020204" pitchFamily="34" charset="0"/>
              </a:rPr>
              <a:t>Mettre en œuvre les solutions/</a:t>
            </a:r>
          </a:p>
          <a:p>
            <a:pPr lvl="0" algn="ctr" eaLnBrk="0" fontAlgn="base" hangingPunct="0">
              <a:spcBef>
                <a:spcPct val="0"/>
              </a:spcBef>
              <a:spcAft>
                <a:spcPct val="0"/>
              </a:spcAft>
              <a:defRPr/>
            </a:pPr>
            <a:r>
              <a:rPr lang="fr-FR" dirty="0">
                <a:solidFill>
                  <a:schemeClr val="accent3"/>
                </a:solidFill>
                <a:latin typeface="Open Sans" panose="020B0606030504020204" pitchFamily="34" charset="0"/>
                <a:ea typeface="Open Sans" panose="020B0606030504020204" pitchFamily="34" charset="0"/>
                <a:cs typeface="Open Sans" panose="020B0606030504020204" pitchFamily="34" charset="0"/>
              </a:rPr>
              <a:t>soutiens convenus</a:t>
            </a:r>
            <a:endParaRPr lang="en-US" sz="16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Arrow: Down 9">
            <a:extLst>
              <a:ext uri="{FF2B5EF4-FFF2-40B4-BE49-F238E27FC236}">
                <a16:creationId xmlns:a16="http://schemas.microsoft.com/office/drawing/2014/main" id="{5E8E1DCD-CFD2-7EBD-B83F-F0EB679C793F}"/>
              </a:ext>
            </a:extLst>
          </p:cNvPr>
          <p:cNvSpPr/>
          <p:nvPr/>
        </p:nvSpPr>
        <p:spPr>
          <a:xfrm rot="16200000">
            <a:off x="8573983" y="4313024"/>
            <a:ext cx="360040" cy="354491"/>
          </a:xfrm>
          <a:prstGeom prst="downArrow">
            <a:avLst/>
          </a:prstGeom>
          <a:solidFill>
            <a:srgbClr val="66A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Arrow: Down 9">
            <a:extLst>
              <a:ext uri="{FF2B5EF4-FFF2-40B4-BE49-F238E27FC236}">
                <a16:creationId xmlns:a16="http://schemas.microsoft.com/office/drawing/2014/main" id="{3916286B-E5BE-C35B-3EFE-228088C6087E}"/>
              </a:ext>
            </a:extLst>
          </p:cNvPr>
          <p:cNvSpPr/>
          <p:nvPr/>
        </p:nvSpPr>
        <p:spPr>
          <a:xfrm rot="16200000">
            <a:off x="5883047" y="4313024"/>
            <a:ext cx="360040" cy="354491"/>
          </a:xfrm>
          <a:prstGeom prst="downArrow">
            <a:avLst/>
          </a:prstGeom>
          <a:solidFill>
            <a:srgbClr val="66A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Arrow: Down 9">
            <a:extLst>
              <a:ext uri="{FF2B5EF4-FFF2-40B4-BE49-F238E27FC236}">
                <a16:creationId xmlns:a16="http://schemas.microsoft.com/office/drawing/2014/main" id="{D2C3FA66-2372-DB55-E4D2-A2861AA062FD}"/>
              </a:ext>
            </a:extLst>
          </p:cNvPr>
          <p:cNvSpPr/>
          <p:nvPr/>
        </p:nvSpPr>
        <p:spPr>
          <a:xfrm rot="16200000">
            <a:off x="3167802" y="4313024"/>
            <a:ext cx="360040" cy="354491"/>
          </a:xfrm>
          <a:prstGeom prst="downArrow">
            <a:avLst/>
          </a:prstGeom>
          <a:solidFill>
            <a:srgbClr val="66A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46504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58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6EAFC6-5F08-CB8C-4183-6E78F9F49F88}"/>
              </a:ext>
            </a:extLst>
          </p:cNvPr>
          <p:cNvSpPr txBox="1"/>
          <p:nvPr/>
        </p:nvSpPr>
        <p:spPr>
          <a:xfrm>
            <a:off x="452487" y="2340826"/>
            <a:ext cx="7117237" cy="2308324"/>
          </a:xfrm>
          <a:prstGeom prst="rect">
            <a:avLst/>
          </a:prstGeom>
          <a:noFill/>
        </p:spPr>
        <p:txBody>
          <a:bodyPr wrap="square" rtlCol="0">
            <a:spAutoFit/>
          </a:bodyPr>
          <a:lstStyle/>
          <a:p>
            <a:r>
              <a:rPr lang="en-CA" sz="7200" b="1" dirty="0">
                <a:solidFill>
                  <a:schemeClr val="bg1"/>
                </a:solidFill>
                <a:latin typeface="DM Serif Display" pitchFamily="2" charset="0"/>
              </a:rPr>
              <a:t>Le </a:t>
            </a:r>
            <a:r>
              <a:rPr lang="en-CA" sz="7200" b="1" dirty="0" err="1">
                <a:solidFill>
                  <a:schemeClr val="bg1"/>
                </a:solidFill>
                <a:latin typeface="DM Serif Display" pitchFamily="2" charset="0"/>
              </a:rPr>
              <a:t>pouvoir</a:t>
            </a:r>
            <a:endParaRPr lang="en-CA" sz="7200" b="1" dirty="0">
              <a:solidFill>
                <a:schemeClr val="bg1"/>
              </a:solidFill>
              <a:latin typeface="DM Serif Display" pitchFamily="2" charset="0"/>
            </a:endParaRPr>
          </a:p>
          <a:p>
            <a:r>
              <a:rPr lang="en-CA" sz="7200" b="1" dirty="0">
                <a:solidFill>
                  <a:schemeClr val="bg1"/>
                </a:solidFill>
                <a:latin typeface="DM Serif Display" pitchFamily="2" charset="0"/>
              </a:rPr>
              <a:t>de </a:t>
            </a:r>
            <a:r>
              <a:rPr lang="en-CA" sz="7200" b="1" dirty="0" err="1">
                <a:solidFill>
                  <a:schemeClr val="bg1"/>
                </a:solidFill>
                <a:latin typeface="DM Serif Display" pitchFamily="2" charset="0"/>
              </a:rPr>
              <a:t>l’emploi</a:t>
            </a:r>
            <a:endParaRPr lang="en-US" sz="7200" dirty="0">
              <a:solidFill>
                <a:schemeClr val="bg1"/>
              </a:solidFill>
              <a:latin typeface="DM Serif Display" pitchFamily="2" charset="0"/>
            </a:endParaRPr>
          </a:p>
        </p:txBody>
      </p:sp>
      <p:pic>
        <p:nvPicPr>
          <p:cNvPr id="3" name="Picture 2" descr="A black and white sign&#10;&#10;Description automatically generated with low confidence">
            <a:extLst>
              <a:ext uri="{FF2B5EF4-FFF2-40B4-BE49-F238E27FC236}">
                <a16:creationId xmlns:a16="http://schemas.microsoft.com/office/drawing/2014/main" id="{107AB125-FC67-88F5-94B5-8E1912584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22" y="624375"/>
            <a:ext cx="3418004" cy="854501"/>
          </a:xfrm>
          <a:prstGeom prst="rect">
            <a:avLst/>
          </a:prstGeom>
        </p:spPr>
      </p:pic>
      <p:sp>
        <p:nvSpPr>
          <p:cNvPr id="4" name="TextBox 3">
            <a:extLst>
              <a:ext uri="{FF2B5EF4-FFF2-40B4-BE49-F238E27FC236}">
                <a16:creationId xmlns:a16="http://schemas.microsoft.com/office/drawing/2014/main" id="{18241C96-E17B-AA93-6C6F-252DE1FE1084}"/>
              </a:ext>
            </a:extLst>
          </p:cNvPr>
          <p:cNvSpPr txBox="1"/>
          <p:nvPr/>
        </p:nvSpPr>
        <p:spPr>
          <a:xfrm>
            <a:off x="544922" y="4726698"/>
            <a:ext cx="5269583" cy="523220"/>
          </a:xfrm>
          <a:prstGeom prst="rect">
            <a:avLst/>
          </a:prstGeom>
          <a:noFill/>
        </p:spPr>
        <p:txBody>
          <a:bodyPr wrap="square" rtlCol="0">
            <a:spAutoFit/>
          </a:bodyPr>
          <a:lstStyle/>
          <a:p>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Mai 2022</a:t>
            </a:r>
          </a:p>
        </p:txBody>
      </p:sp>
    </p:spTree>
    <p:extLst>
      <p:ext uri="{BB962C8B-B14F-4D97-AF65-F5344CB8AC3E}">
        <p14:creationId xmlns:p14="http://schemas.microsoft.com/office/powerpoint/2010/main" val="3510845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137821-5824-6093-F1A3-1D9742E9FB80}"/>
              </a:ext>
            </a:extLst>
          </p:cNvPr>
          <p:cNvSpPr txBox="1"/>
          <p:nvPr/>
        </p:nvSpPr>
        <p:spPr>
          <a:xfrm>
            <a:off x="688157" y="2990239"/>
            <a:ext cx="4656841" cy="2308324"/>
          </a:xfrm>
          <a:prstGeom prst="rect">
            <a:avLst/>
          </a:prstGeom>
          <a:noFill/>
        </p:spPr>
        <p:txBody>
          <a:bodyPr wrap="square" rtlCol="0">
            <a:spAutoFit/>
          </a:bodyPr>
          <a:lstStyle/>
          <a:p>
            <a:r>
              <a:rPr lang="fr-FR"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Responsabiliser les individus, employeurs et partenariats régionaux par le biais de soutiens pertinents et d’interventions créatives et mesurables.</a:t>
            </a:r>
          </a:p>
        </p:txBody>
      </p:sp>
      <p:sp>
        <p:nvSpPr>
          <p:cNvPr id="4" name="TextBox 3">
            <a:extLst>
              <a:ext uri="{FF2B5EF4-FFF2-40B4-BE49-F238E27FC236}">
                <a16:creationId xmlns:a16="http://schemas.microsoft.com/office/drawing/2014/main" id="{180E071A-AD63-121B-0A54-22AF7B508C19}"/>
              </a:ext>
            </a:extLst>
          </p:cNvPr>
          <p:cNvSpPr txBox="1"/>
          <p:nvPr/>
        </p:nvSpPr>
        <p:spPr>
          <a:xfrm>
            <a:off x="716437" y="1156531"/>
            <a:ext cx="6160416" cy="923330"/>
          </a:xfrm>
          <a:prstGeom prst="rect">
            <a:avLst/>
          </a:prstGeom>
          <a:noFill/>
        </p:spPr>
        <p:txBody>
          <a:bodyPr wrap="square">
            <a:spAutoFit/>
          </a:bodyPr>
          <a:lstStyle/>
          <a:p>
            <a:r>
              <a:rPr lang="en-CA" sz="5400" dirty="0" err="1">
                <a:solidFill>
                  <a:schemeClr val="bg1"/>
                </a:solidFill>
                <a:latin typeface="DM Serif Display" pitchFamily="2" charset="0"/>
              </a:rPr>
              <a:t>TravailNB</a:t>
            </a:r>
            <a:endParaRPr lang="en-US" sz="5400" dirty="0">
              <a:solidFill>
                <a:schemeClr val="bg1"/>
              </a:solidFill>
              <a:latin typeface="DM Serif Display" pitchFamily="2" charset="0"/>
            </a:endParaRPr>
          </a:p>
        </p:txBody>
      </p:sp>
      <p:sp>
        <p:nvSpPr>
          <p:cNvPr id="6" name="TextBox 5">
            <a:extLst>
              <a:ext uri="{FF2B5EF4-FFF2-40B4-BE49-F238E27FC236}">
                <a16:creationId xmlns:a16="http://schemas.microsoft.com/office/drawing/2014/main" id="{CABA6BEC-A68F-C1E0-2A1D-55C1DAB41208}"/>
              </a:ext>
            </a:extLst>
          </p:cNvPr>
          <p:cNvSpPr txBox="1"/>
          <p:nvPr/>
        </p:nvSpPr>
        <p:spPr>
          <a:xfrm>
            <a:off x="716437" y="2042153"/>
            <a:ext cx="6160416" cy="523220"/>
          </a:xfrm>
          <a:prstGeom prst="rect">
            <a:avLst/>
          </a:prstGeom>
          <a:noFill/>
        </p:spPr>
        <p:txBody>
          <a:bodyPr wrap="square">
            <a:spAutoFit/>
          </a:bodyPr>
          <a:lstStyle/>
          <a:p>
            <a:r>
              <a:rPr lang="fr-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Le pouvoir de l’emploi</a:t>
            </a:r>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87593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65AABA-9372-ECAF-583C-17C1687959B2}"/>
              </a:ext>
            </a:extLst>
          </p:cNvPr>
          <p:cNvSpPr txBox="1"/>
          <p:nvPr/>
        </p:nvSpPr>
        <p:spPr>
          <a:xfrm>
            <a:off x="716437" y="2497384"/>
            <a:ext cx="3445659" cy="3816429"/>
          </a:xfrm>
          <a:prstGeom prst="rect">
            <a:avLst/>
          </a:prstGeom>
          <a:noFill/>
        </p:spPr>
        <p:txBody>
          <a:bodyPr wrap="square" rtlCol="0">
            <a:spAutoFit/>
          </a:bodyPr>
          <a:lstStyle/>
          <a:p>
            <a:pPr>
              <a:spcAft>
                <a:spcPts val="1200"/>
              </a:spcAft>
            </a:pPr>
            <a:r>
              <a:rPr lang="fr-FR"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Au Nouveau-Brunswick, notre marché du travail est en train de changer.</a:t>
            </a: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76100" lvl="1" indent="-198900">
              <a:spcAft>
                <a:spcPts val="600"/>
              </a:spcAft>
              <a:buFont typeface="Arial" panose="020B0604020202020204" pitchFamily="34" charset="0"/>
              <a:buChar char="•"/>
            </a:pPr>
            <a:r>
              <a:rPr lang="fr-F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Avant (historiquement) : plus de </a:t>
            </a:r>
            <a:r>
              <a:rPr lang="fr-FR" sz="1600" b="1" dirty="0">
                <a:solidFill>
                  <a:schemeClr val="bg2"/>
                </a:solidFill>
                <a:latin typeface="Open Sans" panose="020B0606030504020204" pitchFamily="34" charset="0"/>
                <a:ea typeface="Open Sans" panose="020B0606030504020204" pitchFamily="34" charset="0"/>
                <a:cs typeface="Open Sans" panose="020B0606030504020204" pitchFamily="34" charset="0"/>
              </a:rPr>
              <a:t>personnes</a:t>
            </a:r>
            <a:r>
              <a:rPr lang="fr-F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que d'</a:t>
            </a: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emplois</a:t>
            </a: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76100" lvl="1" indent="-198900">
              <a:spcAft>
                <a:spcPts val="600"/>
              </a:spcAft>
              <a:buFont typeface="Arial" panose="020B0604020202020204" pitchFamily="34" charset="0"/>
              <a:buChar char="•"/>
            </a:pPr>
            <a:r>
              <a:rPr lang="fr-F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Ces dernières années (avant COVID) : plus d'</a:t>
            </a:r>
            <a:r>
              <a:rPr lang="fr-FR" sz="1600" b="1" dirty="0">
                <a:solidFill>
                  <a:schemeClr val="bg2"/>
                </a:solidFill>
                <a:latin typeface="Open Sans" panose="020B0606030504020204" pitchFamily="34" charset="0"/>
                <a:ea typeface="Open Sans" panose="020B0606030504020204" pitchFamily="34" charset="0"/>
                <a:cs typeface="Open Sans" panose="020B0606030504020204" pitchFamily="34" charset="0"/>
              </a:rPr>
              <a:t>emplois</a:t>
            </a:r>
            <a:r>
              <a:rPr lang="fr-F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que de </a:t>
            </a: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personnes</a:t>
            </a: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76100" lvl="1" indent="-198900">
              <a:buFont typeface="Arial" panose="020B0604020202020204" pitchFamily="34" charset="0"/>
              <a:buChar char="•"/>
            </a:pPr>
            <a:r>
              <a:rPr lang="fr-F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Post COVID : Probabilité d'une disparité entre les </a:t>
            </a: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emplois</a:t>
            </a:r>
            <a:r>
              <a:rPr lang="fr-F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et les </a:t>
            </a: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compétences</a:t>
            </a:r>
            <a:r>
              <a:rPr lang="fr-F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marL="476100" lvl="1" indent="-198900">
              <a:buFont typeface="Arial" panose="020B0604020202020204" pitchFamily="34" charset="0"/>
              <a:buChar char="•"/>
            </a:pP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1"/>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1A3CAB74-8D37-2AF0-11B5-995853BCC674}"/>
              </a:ext>
            </a:extLst>
          </p:cNvPr>
          <p:cNvSpPr txBox="1"/>
          <p:nvPr/>
        </p:nvSpPr>
        <p:spPr>
          <a:xfrm>
            <a:off x="716437" y="503901"/>
            <a:ext cx="6160416" cy="1754326"/>
          </a:xfrm>
          <a:prstGeom prst="rect">
            <a:avLst/>
          </a:prstGeom>
          <a:noFill/>
        </p:spPr>
        <p:txBody>
          <a:bodyPr wrap="square">
            <a:spAutoFit/>
          </a:bodyPr>
          <a:lstStyle/>
          <a:p>
            <a:r>
              <a:rPr lang="fr-FR" sz="5400" dirty="0">
                <a:solidFill>
                  <a:schemeClr val="bg1"/>
                </a:solidFill>
                <a:latin typeface="DM Serif Display" pitchFamily="2" charset="0"/>
              </a:rPr>
              <a:t>Marché du travail du N.-B.</a:t>
            </a:r>
            <a:endParaRPr lang="en-US" sz="5400" dirty="0">
              <a:solidFill>
                <a:schemeClr val="bg1"/>
              </a:solidFill>
              <a:latin typeface="DM Serif Display" pitchFamily="2" charset="0"/>
            </a:endParaRPr>
          </a:p>
        </p:txBody>
      </p:sp>
      <p:sp>
        <p:nvSpPr>
          <p:cNvPr id="5" name="TextBox 4">
            <a:extLst>
              <a:ext uri="{FF2B5EF4-FFF2-40B4-BE49-F238E27FC236}">
                <a16:creationId xmlns:a16="http://schemas.microsoft.com/office/drawing/2014/main" id="{9B66CAC2-336C-6819-F1B0-AB7ACDB0CABC}"/>
              </a:ext>
            </a:extLst>
          </p:cNvPr>
          <p:cNvSpPr txBox="1"/>
          <p:nvPr/>
        </p:nvSpPr>
        <p:spPr>
          <a:xfrm>
            <a:off x="4635061" y="2497384"/>
            <a:ext cx="2906381" cy="2862322"/>
          </a:xfrm>
          <a:prstGeom prst="rect">
            <a:avLst/>
          </a:prstGeom>
          <a:noFill/>
        </p:spPr>
        <p:txBody>
          <a:bodyPr wrap="square" rtlCol="0">
            <a:spAutoFit/>
          </a:bodyPr>
          <a:lstStyle/>
          <a:p>
            <a:r>
              <a:rPr lang="fr-FR"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Nous devons rester flexibles pour répondre aux besoins changeants des individus et des employeurs en modifiant la manière dont nous fournissons les services d'emploi.</a:t>
            </a:r>
            <a:endPar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0791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id="{ACDC0950-8F63-4066-937B-DED20BF61587}"/>
              </a:ext>
            </a:extLst>
          </p:cNvPr>
          <p:cNvSpPr>
            <a:spLocks noGrp="1"/>
          </p:cNvSpPr>
          <p:nvPr>
            <p:ph type="title"/>
          </p:nvPr>
        </p:nvSpPr>
        <p:spPr>
          <a:xfrm>
            <a:off x="2333625" y="1262063"/>
            <a:ext cx="9437688" cy="461962"/>
          </a:xfrm>
        </p:spPr>
        <p:txBody>
          <a:bodyPr anchor="ctr">
            <a:normAutofit fontScale="90000"/>
          </a:bodyPr>
          <a:lstStyle/>
          <a:p>
            <a:pPr algn="ctr"/>
            <a:r>
              <a:rPr lang="fr-FR" sz="3600" b="1" dirty="0"/>
              <a:t>Possibilités d’emploi sur 10 ans </a:t>
            </a:r>
            <a:r>
              <a:rPr lang="en-CA" sz="3600" b="1" dirty="0">
                <a:latin typeface="+mj-lt"/>
              </a:rPr>
              <a:t>(2018-2027)</a:t>
            </a:r>
          </a:p>
          <a:p>
            <a:pPr marL="0" indent="0" algn="ctr">
              <a:buNone/>
            </a:pPr>
            <a:r>
              <a:rPr lang="en-CA" sz="8000" b="1" dirty="0">
                <a:solidFill>
                  <a:srgbClr val="CC6600"/>
                </a:solidFill>
                <a:latin typeface="+mj-lt"/>
              </a:rPr>
              <a:t>120,000</a:t>
            </a:r>
            <a:r>
              <a:rPr lang="en-CA" sz="8000" b="1" dirty="0">
                <a:solidFill>
                  <a:schemeClr val="accent2"/>
                </a:solidFill>
                <a:latin typeface="+mj-lt"/>
              </a:rPr>
              <a:t> </a:t>
            </a:r>
          </a:p>
        </p:txBody>
      </p:sp>
      <p:pic>
        <p:nvPicPr>
          <p:cNvPr id="17" name="Picture 16">
            <a:extLst>
              <a:ext uri="{FF2B5EF4-FFF2-40B4-BE49-F238E27FC236}">
                <a16:creationId xmlns:a16="http://schemas.microsoft.com/office/drawing/2014/main" id="{E6C3AA85-0516-4327-AA84-1A35B80BE021}"/>
              </a:ext>
            </a:extLst>
          </p:cNvPr>
          <p:cNvPicPr>
            <a:picLocks noChangeAspect="1"/>
          </p:cNvPicPr>
          <p:nvPr/>
        </p:nvPicPr>
        <p:blipFill>
          <a:blip r:embed="rId3"/>
          <a:stretch>
            <a:fillRect/>
          </a:stretch>
        </p:blipFill>
        <p:spPr>
          <a:xfrm>
            <a:off x="5179543" y="2654741"/>
            <a:ext cx="573074" cy="774259"/>
          </a:xfrm>
          <a:prstGeom prst="rect">
            <a:avLst/>
          </a:prstGeom>
        </p:spPr>
      </p:pic>
      <p:pic>
        <p:nvPicPr>
          <p:cNvPr id="23" name="Picture 22">
            <a:extLst>
              <a:ext uri="{FF2B5EF4-FFF2-40B4-BE49-F238E27FC236}">
                <a16:creationId xmlns:a16="http://schemas.microsoft.com/office/drawing/2014/main" id="{3F4AD5A3-0858-49C6-AF20-62894E30656B}"/>
              </a:ext>
            </a:extLst>
          </p:cNvPr>
          <p:cNvPicPr>
            <a:picLocks noChangeAspect="1"/>
          </p:cNvPicPr>
          <p:nvPr/>
        </p:nvPicPr>
        <p:blipFill>
          <a:blip r:embed="rId4"/>
          <a:stretch>
            <a:fillRect/>
          </a:stretch>
        </p:blipFill>
        <p:spPr>
          <a:xfrm>
            <a:off x="7983703" y="2654741"/>
            <a:ext cx="573074" cy="774259"/>
          </a:xfrm>
          <a:prstGeom prst="rect">
            <a:avLst/>
          </a:prstGeom>
        </p:spPr>
      </p:pic>
      <p:sp>
        <p:nvSpPr>
          <p:cNvPr id="7" name="Content Placeholder 2">
            <a:extLst>
              <a:ext uri="{FF2B5EF4-FFF2-40B4-BE49-F238E27FC236}">
                <a16:creationId xmlns:a16="http://schemas.microsoft.com/office/drawing/2014/main" id="{1A062B42-6CC7-45A5-9661-DD0B92FACAA0}"/>
              </a:ext>
            </a:extLst>
          </p:cNvPr>
          <p:cNvSpPr txBox="1">
            <a:spLocks/>
          </p:cNvSpPr>
          <p:nvPr/>
        </p:nvSpPr>
        <p:spPr>
          <a:xfrm>
            <a:off x="1472881" y="3535226"/>
            <a:ext cx="5029200" cy="1891317"/>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rgbClr val="312F2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8A732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12F2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12F2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12F2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CA" sz="5400" b="1" dirty="0">
                <a:solidFill>
                  <a:srgbClr val="00B0F0"/>
                </a:solidFill>
              </a:rPr>
              <a:t>3 200</a:t>
            </a:r>
          </a:p>
          <a:p>
            <a:pPr marL="0" indent="0" algn="ctr">
              <a:buNone/>
            </a:pPr>
            <a:r>
              <a:rPr lang="en-CA" dirty="0">
                <a:solidFill>
                  <a:schemeClr val="tx1"/>
                </a:solidFill>
              </a:rPr>
              <a:t>Expansion/</a:t>
            </a:r>
            <a:r>
              <a:rPr lang="en-CA" dirty="0" err="1">
                <a:solidFill>
                  <a:schemeClr val="tx1"/>
                </a:solidFill>
              </a:rPr>
              <a:t>croissance</a:t>
            </a:r>
            <a:r>
              <a:rPr lang="en-CA" dirty="0">
                <a:solidFill>
                  <a:schemeClr val="tx1"/>
                </a:solidFill>
              </a:rPr>
              <a:t> </a:t>
            </a:r>
          </a:p>
        </p:txBody>
      </p:sp>
      <p:sp>
        <p:nvSpPr>
          <p:cNvPr id="8" name="Content Placeholder 2">
            <a:extLst>
              <a:ext uri="{FF2B5EF4-FFF2-40B4-BE49-F238E27FC236}">
                <a16:creationId xmlns:a16="http://schemas.microsoft.com/office/drawing/2014/main" id="{2B4E6968-01B3-431F-A560-89898F618748}"/>
              </a:ext>
            </a:extLst>
          </p:cNvPr>
          <p:cNvSpPr txBox="1">
            <a:spLocks/>
          </p:cNvSpPr>
          <p:nvPr/>
        </p:nvSpPr>
        <p:spPr>
          <a:xfrm>
            <a:off x="6412401" y="3535226"/>
            <a:ext cx="5029200" cy="1891317"/>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rgbClr val="312F2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8A732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12F2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12F2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12F2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CA" sz="5400" b="1" dirty="0">
                <a:solidFill>
                  <a:srgbClr val="00B0F0"/>
                </a:solidFill>
              </a:rPr>
              <a:t>116 800</a:t>
            </a:r>
          </a:p>
          <a:p>
            <a:pPr marL="0" indent="0" algn="ctr">
              <a:buNone/>
            </a:pPr>
            <a:r>
              <a:rPr lang="en-CA" dirty="0" err="1">
                <a:solidFill>
                  <a:schemeClr val="tx1"/>
                </a:solidFill>
              </a:rPr>
              <a:t>Remplacement</a:t>
            </a:r>
            <a:r>
              <a:rPr lang="en-CA" dirty="0">
                <a:solidFill>
                  <a:schemeClr val="tx1"/>
                </a:solidFill>
              </a:rPr>
              <a:t>/attrition</a:t>
            </a:r>
          </a:p>
        </p:txBody>
      </p:sp>
    </p:spTree>
    <p:extLst>
      <p:ext uri="{BB962C8B-B14F-4D97-AF65-F5344CB8AC3E}">
        <p14:creationId xmlns:p14="http://schemas.microsoft.com/office/powerpoint/2010/main" val="2353237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F23AE9-64C4-2AD6-F67E-6E10D1FB9250}"/>
              </a:ext>
            </a:extLst>
          </p:cNvPr>
          <p:cNvSpPr/>
          <p:nvPr/>
        </p:nvSpPr>
        <p:spPr>
          <a:xfrm>
            <a:off x="-191679" y="0"/>
            <a:ext cx="12575357" cy="1904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50D63D1-4461-1DBB-678C-FCE0A11EF82E}"/>
              </a:ext>
            </a:extLst>
          </p:cNvPr>
          <p:cNvSpPr txBox="1"/>
          <p:nvPr/>
        </p:nvSpPr>
        <p:spPr>
          <a:xfrm>
            <a:off x="3015792" y="221335"/>
            <a:ext cx="6160416" cy="923330"/>
          </a:xfrm>
          <a:prstGeom prst="rect">
            <a:avLst/>
          </a:prstGeom>
          <a:noFill/>
        </p:spPr>
        <p:txBody>
          <a:bodyPr wrap="square">
            <a:spAutoFit/>
          </a:bodyPr>
          <a:lstStyle/>
          <a:p>
            <a:pPr algn="ctr"/>
            <a:r>
              <a:rPr lang="en-CA" sz="5400" dirty="0">
                <a:solidFill>
                  <a:schemeClr val="accent1"/>
                </a:solidFill>
                <a:latin typeface="DM Serif Display" pitchFamily="2" charset="0"/>
              </a:rPr>
              <a:t>Trois clients</a:t>
            </a:r>
            <a:endParaRPr lang="en-US" sz="5400" dirty="0">
              <a:solidFill>
                <a:schemeClr val="accent1"/>
              </a:solidFill>
              <a:latin typeface="DM Serif Display" pitchFamily="2" charset="0"/>
            </a:endParaRPr>
          </a:p>
        </p:txBody>
      </p:sp>
      <p:sp>
        <p:nvSpPr>
          <p:cNvPr id="5" name="TextBox 4">
            <a:extLst>
              <a:ext uri="{FF2B5EF4-FFF2-40B4-BE49-F238E27FC236}">
                <a16:creationId xmlns:a16="http://schemas.microsoft.com/office/drawing/2014/main" id="{5C088D35-07BA-08AD-D27A-09A14FEE618F}"/>
              </a:ext>
            </a:extLst>
          </p:cNvPr>
          <p:cNvSpPr txBox="1"/>
          <p:nvPr/>
        </p:nvSpPr>
        <p:spPr>
          <a:xfrm>
            <a:off x="1890373" y="1106957"/>
            <a:ext cx="8411255" cy="523220"/>
          </a:xfrm>
          <a:prstGeom prst="rect">
            <a:avLst/>
          </a:prstGeom>
          <a:noFill/>
        </p:spPr>
        <p:txBody>
          <a:bodyPr wrap="square">
            <a:spAutoFit/>
          </a:bodyPr>
          <a:lstStyle/>
          <a:p>
            <a:pPr algn="ctr"/>
            <a:r>
              <a:rPr lang="fr-FR" sz="28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avec des besoins multiples et interconnectés</a:t>
            </a:r>
            <a:endParaRPr lang="en-US" sz="28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FD999AB2-1795-C067-31C6-9B1305D72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7613" y="3711807"/>
            <a:ext cx="2920762" cy="310592"/>
          </a:xfrm>
          <a:prstGeom prst="rect">
            <a:avLst/>
          </a:prstGeom>
        </p:spPr>
      </p:pic>
      <p:pic>
        <p:nvPicPr>
          <p:cNvPr id="7" name="Picture 6">
            <a:extLst>
              <a:ext uri="{FF2B5EF4-FFF2-40B4-BE49-F238E27FC236}">
                <a16:creationId xmlns:a16="http://schemas.microsoft.com/office/drawing/2014/main" id="{AAEEFDEF-47C3-2FC0-0CAE-B1616EC01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4834" y="3708962"/>
            <a:ext cx="2920762" cy="310592"/>
          </a:xfrm>
          <a:prstGeom prst="rect">
            <a:avLst/>
          </a:prstGeom>
        </p:spPr>
      </p:pic>
      <p:pic>
        <p:nvPicPr>
          <p:cNvPr id="8" name="Picture 7">
            <a:extLst>
              <a:ext uri="{FF2B5EF4-FFF2-40B4-BE49-F238E27FC236}">
                <a16:creationId xmlns:a16="http://schemas.microsoft.com/office/drawing/2014/main" id="{6824BE4D-CCC6-B56D-A1AD-09EE2A2EE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392" y="3708962"/>
            <a:ext cx="2920762" cy="310592"/>
          </a:xfrm>
          <a:prstGeom prst="rect">
            <a:avLst/>
          </a:prstGeom>
        </p:spPr>
      </p:pic>
      <p:sp>
        <p:nvSpPr>
          <p:cNvPr id="9" name="TextBox 8">
            <a:extLst>
              <a:ext uri="{FF2B5EF4-FFF2-40B4-BE49-F238E27FC236}">
                <a16:creationId xmlns:a16="http://schemas.microsoft.com/office/drawing/2014/main" id="{631BF847-5AF6-1735-72BC-FA3846DD65FB}"/>
              </a:ext>
            </a:extLst>
          </p:cNvPr>
          <p:cNvSpPr txBox="1"/>
          <p:nvPr/>
        </p:nvSpPr>
        <p:spPr>
          <a:xfrm>
            <a:off x="-117837" y="2590406"/>
            <a:ext cx="4157221" cy="954107"/>
          </a:xfrm>
          <a:prstGeom prst="rect">
            <a:avLst/>
          </a:prstGeom>
          <a:noFill/>
        </p:spPr>
        <p:txBody>
          <a:bodyPr wrap="square" rtlCol="0">
            <a:spAutoFit/>
          </a:bodyPr>
          <a:lstStyle/>
          <a:p>
            <a:pPr algn="ctr"/>
            <a:r>
              <a:rPr lang="fr-CA"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Exploration de carrière</a:t>
            </a:r>
          </a:p>
          <a:p>
            <a:pPr algn="ctr"/>
            <a:r>
              <a:rPr lang="fr-CA"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Développement des compétences</a:t>
            </a:r>
          </a:p>
          <a:p>
            <a:pPr algn="ctr"/>
            <a:r>
              <a:rPr lang="fr-CA"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Aide à la recherche d’emploi</a:t>
            </a:r>
          </a:p>
          <a:p>
            <a:pPr algn="ctr"/>
            <a:r>
              <a:rPr lang="fr-CA"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Maintien de l’emploi (résilience)</a:t>
            </a:r>
          </a:p>
        </p:txBody>
      </p:sp>
      <p:sp>
        <p:nvSpPr>
          <p:cNvPr id="10" name="TextBox 9">
            <a:extLst>
              <a:ext uri="{FF2B5EF4-FFF2-40B4-BE49-F238E27FC236}">
                <a16:creationId xmlns:a16="http://schemas.microsoft.com/office/drawing/2014/main" id="{125E5726-E9D3-CBAE-DF9F-3F4A0407BB9A}"/>
              </a:ext>
            </a:extLst>
          </p:cNvPr>
          <p:cNvSpPr txBox="1"/>
          <p:nvPr/>
        </p:nvSpPr>
        <p:spPr>
          <a:xfrm>
            <a:off x="4039384" y="2590406"/>
            <a:ext cx="4157221" cy="954107"/>
          </a:xfrm>
          <a:prstGeom prst="rect">
            <a:avLst/>
          </a:prstGeom>
          <a:noFill/>
        </p:spPr>
        <p:txBody>
          <a:bodyPr wrap="square" rtlCol="0">
            <a:spAutoFit/>
          </a:bodyPr>
          <a:lstStyle/>
          <a:p>
            <a:pPr algn="ctr"/>
            <a:r>
              <a:rPr lang="fr-CA"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Recrutement</a:t>
            </a:r>
          </a:p>
          <a:p>
            <a:pPr algn="ctr"/>
            <a:r>
              <a:rPr lang="fr-CA"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Formation</a:t>
            </a:r>
          </a:p>
          <a:p>
            <a:pPr algn="ctr"/>
            <a:r>
              <a:rPr lang="fr-CA"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Planification des ressources humaines</a:t>
            </a:r>
          </a:p>
          <a:p>
            <a:pPr algn="ctr"/>
            <a:r>
              <a:rPr lang="fr-CA"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Gestion des ressources humaines (rétention)</a:t>
            </a:r>
          </a:p>
        </p:txBody>
      </p:sp>
      <p:sp>
        <p:nvSpPr>
          <p:cNvPr id="11" name="TextBox 10">
            <a:extLst>
              <a:ext uri="{FF2B5EF4-FFF2-40B4-BE49-F238E27FC236}">
                <a16:creationId xmlns:a16="http://schemas.microsoft.com/office/drawing/2014/main" id="{02ED8C3B-EB78-F454-65CD-8CA79770312B}"/>
              </a:ext>
            </a:extLst>
          </p:cNvPr>
          <p:cNvSpPr txBox="1"/>
          <p:nvPr/>
        </p:nvSpPr>
        <p:spPr>
          <a:xfrm>
            <a:off x="8196605" y="2344185"/>
            <a:ext cx="4157221" cy="1169551"/>
          </a:xfrm>
          <a:prstGeom prst="rect">
            <a:avLst/>
          </a:prstGeom>
          <a:noFill/>
        </p:spPr>
        <p:txBody>
          <a:bodyPr wrap="square" rtlCol="0">
            <a:spAutoFit/>
          </a:bodyPr>
          <a:lstStyle/>
          <a:p>
            <a:pPr algn="ctr"/>
            <a:r>
              <a:rPr lang="fr-CA"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Partenariats clés</a:t>
            </a:r>
          </a:p>
          <a:p>
            <a:pPr algn="ctr"/>
            <a:r>
              <a:rPr lang="fr-CA"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Ciblage stratégiques des professions</a:t>
            </a:r>
          </a:p>
          <a:p>
            <a:pPr algn="ctr"/>
            <a:r>
              <a:rPr lang="fr-CA"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Jumelage des compétences et des emplois</a:t>
            </a:r>
          </a:p>
          <a:p>
            <a:pPr algn="ctr"/>
            <a:r>
              <a:rPr lang="fr-CA"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Productivité et efficacité</a:t>
            </a:r>
          </a:p>
          <a:p>
            <a:pPr algn="ctr"/>
            <a:r>
              <a:rPr lang="fr-CA"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Environnements de travail positifs</a:t>
            </a:r>
          </a:p>
        </p:txBody>
      </p:sp>
      <p:sp>
        <p:nvSpPr>
          <p:cNvPr id="12" name="TextBox 11">
            <a:extLst>
              <a:ext uri="{FF2B5EF4-FFF2-40B4-BE49-F238E27FC236}">
                <a16:creationId xmlns:a16="http://schemas.microsoft.com/office/drawing/2014/main" id="{F59E4D08-224A-387B-D1B4-7C0245872C77}"/>
              </a:ext>
            </a:extLst>
          </p:cNvPr>
          <p:cNvSpPr txBox="1"/>
          <p:nvPr/>
        </p:nvSpPr>
        <p:spPr>
          <a:xfrm>
            <a:off x="947066" y="5557918"/>
            <a:ext cx="2027415" cy="461665"/>
          </a:xfrm>
          <a:prstGeom prst="rect">
            <a:avLst/>
          </a:prstGeom>
          <a:noFill/>
        </p:spPr>
        <p:txBody>
          <a:bodyPr wrap="square" rtlCol="0">
            <a:spAutoFit/>
          </a:bodyPr>
          <a:lstStyle/>
          <a:p>
            <a:pPr algn="ctr"/>
            <a:r>
              <a:rPr lang="fr-CA"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Individus</a:t>
            </a:r>
          </a:p>
        </p:txBody>
      </p:sp>
      <p:sp>
        <p:nvSpPr>
          <p:cNvPr id="13" name="TextBox 12">
            <a:extLst>
              <a:ext uri="{FF2B5EF4-FFF2-40B4-BE49-F238E27FC236}">
                <a16:creationId xmlns:a16="http://schemas.microsoft.com/office/drawing/2014/main" id="{A49EBB3D-59A7-72B6-6655-0169163BD38E}"/>
              </a:ext>
            </a:extLst>
          </p:cNvPr>
          <p:cNvSpPr txBox="1"/>
          <p:nvPr/>
        </p:nvSpPr>
        <p:spPr>
          <a:xfrm>
            <a:off x="5104287" y="5557918"/>
            <a:ext cx="2027415" cy="461665"/>
          </a:xfrm>
          <a:prstGeom prst="rect">
            <a:avLst/>
          </a:prstGeom>
          <a:noFill/>
        </p:spPr>
        <p:txBody>
          <a:bodyPr wrap="square" rtlCol="0">
            <a:spAutoFit/>
          </a:bodyPr>
          <a:lstStyle/>
          <a:p>
            <a:pPr algn="ctr"/>
            <a:r>
              <a:rPr lang="fr-CA"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Employeurs</a:t>
            </a:r>
          </a:p>
        </p:txBody>
      </p:sp>
      <p:sp>
        <p:nvSpPr>
          <p:cNvPr id="14" name="TextBox 13">
            <a:extLst>
              <a:ext uri="{FF2B5EF4-FFF2-40B4-BE49-F238E27FC236}">
                <a16:creationId xmlns:a16="http://schemas.microsoft.com/office/drawing/2014/main" id="{0217C39C-00C1-FC8E-92F9-1032F3E130C0}"/>
              </a:ext>
            </a:extLst>
          </p:cNvPr>
          <p:cNvSpPr txBox="1"/>
          <p:nvPr/>
        </p:nvSpPr>
        <p:spPr>
          <a:xfrm>
            <a:off x="8814834" y="5557918"/>
            <a:ext cx="2920761" cy="461665"/>
          </a:xfrm>
          <a:prstGeom prst="rect">
            <a:avLst/>
          </a:prstGeom>
          <a:noFill/>
        </p:spPr>
        <p:txBody>
          <a:bodyPr wrap="square" rtlCol="0">
            <a:spAutoFit/>
          </a:bodyPr>
          <a:lstStyle/>
          <a:p>
            <a:pPr algn="ctr"/>
            <a:r>
              <a:rPr lang="en-CA"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Marché du travail</a:t>
            </a:r>
          </a:p>
        </p:txBody>
      </p:sp>
      <p:pic>
        <p:nvPicPr>
          <p:cNvPr id="16" name="Picture 15" descr="Icon&#10;&#10;Description automatically generated">
            <a:extLst>
              <a:ext uri="{FF2B5EF4-FFF2-40B4-BE49-F238E27FC236}">
                <a16:creationId xmlns:a16="http://schemas.microsoft.com/office/drawing/2014/main" id="{C1ED982D-6D26-239D-5CA9-138B8191F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3573" y="4301072"/>
            <a:ext cx="1743284" cy="1077218"/>
          </a:xfrm>
          <a:prstGeom prst="rect">
            <a:avLst/>
          </a:prstGeom>
        </p:spPr>
      </p:pic>
      <p:pic>
        <p:nvPicPr>
          <p:cNvPr id="18" name="Picture 17" descr="Icon&#10;&#10;Description automatically generated">
            <a:extLst>
              <a:ext uri="{FF2B5EF4-FFF2-40B4-BE49-F238E27FC236}">
                <a16:creationId xmlns:a16="http://schemas.microsoft.com/office/drawing/2014/main" id="{84E9A3B1-C0CA-021D-6FA3-890623CEFB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0107" y="4321630"/>
            <a:ext cx="1171783" cy="1036103"/>
          </a:xfrm>
          <a:prstGeom prst="rect">
            <a:avLst/>
          </a:prstGeom>
        </p:spPr>
      </p:pic>
      <p:pic>
        <p:nvPicPr>
          <p:cNvPr id="20" name="Picture 19" descr="Icon&#10;&#10;Description automatically generated">
            <a:extLst>
              <a:ext uri="{FF2B5EF4-FFF2-40B4-BE49-F238E27FC236}">
                <a16:creationId xmlns:a16="http://schemas.microsoft.com/office/drawing/2014/main" id="{33666DE5-6FD0-F805-8F96-561FD61BD9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1049" y="4212675"/>
            <a:ext cx="1159448" cy="1254013"/>
          </a:xfrm>
          <a:prstGeom prst="rect">
            <a:avLst/>
          </a:prstGeom>
        </p:spPr>
      </p:pic>
    </p:spTree>
    <p:extLst>
      <p:ext uri="{BB962C8B-B14F-4D97-AF65-F5344CB8AC3E}">
        <p14:creationId xmlns:p14="http://schemas.microsoft.com/office/powerpoint/2010/main" val="2468981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F86347-0064-00DE-24C0-3FFE3EE442BA}"/>
              </a:ext>
            </a:extLst>
          </p:cNvPr>
          <p:cNvSpPr/>
          <p:nvPr/>
        </p:nvSpPr>
        <p:spPr>
          <a:xfrm>
            <a:off x="6416562" y="-283779"/>
            <a:ext cx="2475185" cy="73861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A922A97-DD0C-A83C-6C53-69792693DFDC}"/>
              </a:ext>
            </a:extLst>
          </p:cNvPr>
          <p:cNvSpPr txBox="1"/>
          <p:nvPr/>
        </p:nvSpPr>
        <p:spPr>
          <a:xfrm>
            <a:off x="533424" y="2735335"/>
            <a:ext cx="3991328" cy="3785652"/>
          </a:xfrm>
          <a:prstGeom prst="rect">
            <a:avLst/>
          </a:prstGeom>
          <a:noFill/>
        </p:spPr>
        <p:txBody>
          <a:bodyPr wrap="square" rtlCol="0">
            <a:spAutoFit/>
          </a:bodyPr>
          <a:lstStyle/>
          <a:p>
            <a:pPr>
              <a:defRPr/>
            </a:pPr>
            <a:r>
              <a:rPr lang="fr-FR"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Les partenariats du marché du travail (PMT) mobilisent les intervenants communautaires ayant des intérêts communs concernant une question stratégique du marché du travail sur laquelle ils peuvent avoir ensemble un impact positif plus important qu'ils ne le pourraient séparément. </a:t>
            </a:r>
          </a:p>
          <a:p>
            <a:pPr marL="342900" indent="-342900">
              <a:buFont typeface="Arial" panose="020B0604020202020204" pitchFamily="34" charset="0"/>
              <a:buChar char="•"/>
              <a:defRPr/>
            </a:pPr>
            <a:endParaRPr lang="en-US" sz="2000" dirty="0"/>
          </a:p>
          <a:p>
            <a:pPr marL="342900" indent="-342900">
              <a:buFont typeface="Arial" panose="020B0604020202020204" pitchFamily="34" charset="0"/>
              <a:buChar char="•"/>
              <a:defRPr/>
            </a:pPr>
            <a:endParaRPr lang="en-CA" sz="2000" dirty="0"/>
          </a:p>
        </p:txBody>
      </p:sp>
      <p:sp>
        <p:nvSpPr>
          <p:cNvPr id="3" name="TextBox 2">
            <a:extLst>
              <a:ext uri="{FF2B5EF4-FFF2-40B4-BE49-F238E27FC236}">
                <a16:creationId xmlns:a16="http://schemas.microsoft.com/office/drawing/2014/main" id="{A32FD388-BFC7-5618-5E2C-D0CFA8CDB2A0}"/>
              </a:ext>
            </a:extLst>
          </p:cNvPr>
          <p:cNvSpPr txBox="1"/>
          <p:nvPr/>
        </p:nvSpPr>
        <p:spPr>
          <a:xfrm>
            <a:off x="506715" y="361157"/>
            <a:ext cx="8274673" cy="1754326"/>
          </a:xfrm>
          <a:prstGeom prst="rect">
            <a:avLst/>
          </a:prstGeom>
          <a:noFill/>
        </p:spPr>
        <p:txBody>
          <a:bodyPr wrap="square">
            <a:spAutoFit/>
          </a:bodyPr>
          <a:lstStyle/>
          <a:p>
            <a:r>
              <a:rPr lang="fr-CA" sz="5400" dirty="0">
                <a:solidFill>
                  <a:schemeClr val="bg1"/>
                </a:solidFill>
                <a:latin typeface="DM Serif Display" pitchFamily="2" charset="0"/>
              </a:rPr>
              <a:t>Soutenir les partenariats du marché du travail</a:t>
            </a:r>
            <a:endParaRPr lang="en-US" sz="5400" dirty="0">
              <a:solidFill>
                <a:schemeClr val="bg1"/>
              </a:solidFill>
              <a:latin typeface="DM Serif Display" pitchFamily="2" charset="0"/>
            </a:endParaRPr>
          </a:p>
        </p:txBody>
      </p:sp>
      <p:sp>
        <p:nvSpPr>
          <p:cNvPr id="4" name="TextBox 3">
            <a:extLst>
              <a:ext uri="{FF2B5EF4-FFF2-40B4-BE49-F238E27FC236}">
                <a16:creationId xmlns:a16="http://schemas.microsoft.com/office/drawing/2014/main" id="{D7745CE9-77F4-25BA-BE37-B8B3A5B3E4DB}"/>
              </a:ext>
            </a:extLst>
          </p:cNvPr>
          <p:cNvSpPr txBox="1"/>
          <p:nvPr/>
        </p:nvSpPr>
        <p:spPr>
          <a:xfrm>
            <a:off x="4586245" y="2735335"/>
            <a:ext cx="3809049" cy="3908762"/>
          </a:xfrm>
          <a:prstGeom prst="rect">
            <a:avLst/>
          </a:prstGeom>
          <a:noFill/>
        </p:spPr>
        <p:txBody>
          <a:bodyPr wrap="square" rtlCol="0">
            <a:spAutoFit/>
          </a:bodyPr>
          <a:lstStyle/>
          <a:p>
            <a:pPr>
              <a:spcAft>
                <a:spcPts val="600"/>
              </a:spcAft>
              <a:defRPr/>
            </a:pPr>
            <a:r>
              <a:rPr lang="fr-FR"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Le PMT :</a:t>
            </a:r>
          </a:p>
          <a:p>
            <a:pPr marL="342900" indent="-198900">
              <a:spcAft>
                <a:spcPts val="600"/>
              </a:spcAft>
              <a:buFont typeface="Arial" panose="020B0604020202020204" pitchFamily="34" charset="0"/>
              <a:buChar char="•"/>
              <a:defRPr/>
            </a:pPr>
            <a:r>
              <a:rPr lang="fr-F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Fournira une compréhension plus large et plus approfondie des déséquilibres du marché du travail. </a:t>
            </a:r>
          </a:p>
          <a:p>
            <a:pPr marL="342900" indent="-198900">
              <a:spcAft>
                <a:spcPts val="600"/>
              </a:spcAft>
              <a:buFont typeface="Arial" panose="020B0604020202020204" pitchFamily="34" charset="0"/>
              <a:buChar char="•"/>
              <a:defRPr/>
            </a:pPr>
            <a:r>
              <a:rPr lang="fr-F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Définira clairement le problème, ses causes et les solutions possibles.</a:t>
            </a:r>
          </a:p>
          <a:p>
            <a:pPr marL="342900" indent="-198900">
              <a:spcAft>
                <a:spcPts val="600"/>
              </a:spcAft>
              <a:buFont typeface="Arial" panose="020B0604020202020204" pitchFamily="34" charset="0"/>
              <a:buChar char="•"/>
              <a:defRPr/>
            </a:pPr>
            <a:r>
              <a:rPr lang="fr-F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Identifiera les lacunes en matière de services. </a:t>
            </a:r>
          </a:p>
          <a:p>
            <a:pPr marL="342900" indent="-198900">
              <a:spcAft>
                <a:spcPts val="600"/>
              </a:spcAft>
              <a:buFont typeface="Arial" panose="020B0604020202020204" pitchFamily="34" charset="0"/>
              <a:buChar char="•"/>
              <a:defRPr/>
            </a:pPr>
            <a:r>
              <a:rPr lang="fr-F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Identifiera, planifiera et mettra en œuvre des actions visant à combler les lacunes en matière de services.</a:t>
            </a:r>
            <a:endParaRPr lang="en-CA"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28C4D846-8104-FD6C-998E-792145890A6F}"/>
              </a:ext>
            </a:extLst>
          </p:cNvPr>
          <p:cNvSpPr txBox="1"/>
          <p:nvPr/>
        </p:nvSpPr>
        <p:spPr>
          <a:xfrm>
            <a:off x="533428" y="2052081"/>
            <a:ext cx="5772775" cy="461665"/>
          </a:xfrm>
          <a:prstGeom prst="rect">
            <a:avLst/>
          </a:prstGeom>
          <a:noFill/>
        </p:spPr>
        <p:txBody>
          <a:bodyPr wrap="square">
            <a:spAutoFit/>
          </a:bodyPr>
          <a:lstStyle/>
          <a:p>
            <a:r>
              <a:rPr lang="fr-CA"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Les partenariats fonctionnent.</a:t>
            </a: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24639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C72C7E-58EA-728B-6AEF-ADA600534ADB}"/>
              </a:ext>
            </a:extLst>
          </p:cNvPr>
          <p:cNvSpPr txBox="1"/>
          <p:nvPr/>
        </p:nvSpPr>
        <p:spPr>
          <a:xfrm>
            <a:off x="395813" y="2342744"/>
            <a:ext cx="5379563" cy="1631216"/>
          </a:xfrm>
          <a:prstGeom prst="rect">
            <a:avLst/>
          </a:prstGeom>
          <a:noFill/>
        </p:spPr>
        <p:txBody>
          <a:bodyPr wrap="square" rtlCol="0">
            <a:spAutoFit/>
          </a:bodyPr>
          <a:lstStyle/>
          <a:p>
            <a:pPr>
              <a:spcAft>
                <a:spcPts val="1200"/>
              </a:spcAft>
            </a:pPr>
            <a:r>
              <a:rPr lang="fr-FR" sz="20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Travailler en collaboration avec les partenaires du MT pour identifier des solutions liées au développement de la main-d'œuvre, aux stratégies sectorielles et aux lieux de travail sains.</a:t>
            </a:r>
            <a:endPar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F54B7BA1-8D4E-B2F3-D898-7DD7FAB52CB6}"/>
              </a:ext>
            </a:extLst>
          </p:cNvPr>
          <p:cNvSpPr txBox="1"/>
          <p:nvPr/>
        </p:nvSpPr>
        <p:spPr>
          <a:xfrm>
            <a:off x="6479688" y="3031034"/>
            <a:ext cx="5209879" cy="3077766"/>
          </a:xfrm>
          <a:prstGeom prst="rect">
            <a:avLst/>
          </a:prstGeom>
          <a:noFill/>
        </p:spPr>
        <p:txBody>
          <a:bodyPr wrap="square" rtlCol="0">
            <a:spAutoFit/>
          </a:bodyPr>
          <a:lstStyle/>
          <a:p>
            <a:pPr>
              <a:spcAft>
                <a:spcPts val="600"/>
              </a:spcAft>
            </a:pPr>
            <a:r>
              <a:rPr lang="en-US" sz="20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Interventions de </a:t>
            </a:r>
            <a:r>
              <a:rPr lang="en-US" sz="2000"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TravailNB</a:t>
            </a:r>
            <a:r>
              <a:rPr lang="en-US" sz="20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p>
          <a:p>
            <a:pPr marL="285750" indent="-285750">
              <a:spcAft>
                <a:spcPts val="600"/>
              </a:spcAft>
              <a:buFont typeface="Arial" panose="020B0604020202020204" pitchFamily="34" charset="0"/>
              <a:buChar char="•"/>
            </a:pPr>
            <a:r>
              <a:rPr lang="fr-FR"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Stratégies pour les secteurs et les professions</a:t>
            </a:r>
          </a:p>
          <a:p>
            <a:pPr marL="285750" indent="-285750">
              <a:spcAft>
                <a:spcPts val="600"/>
              </a:spcAft>
              <a:buFont typeface="Arial" panose="020B0604020202020204" pitchFamily="34" charset="0"/>
              <a:buChar char="•"/>
            </a:pPr>
            <a:r>
              <a:rPr lang="fr-FR"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Aider les travailleurs déplacés à faire la transition</a:t>
            </a:r>
          </a:p>
          <a:p>
            <a:pPr marL="285750" indent="-285750">
              <a:spcAft>
                <a:spcPts val="600"/>
              </a:spcAft>
              <a:buFont typeface="Arial" panose="020B0604020202020204" pitchFamily="34" charset="0"/>
              <a:buChar char="•"/>
            </a:pPr>
            <a:r>
              <a:rPr lang="fr-FR"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Partager les informations sur le marché du travail avec les parties prenantes</a:t>
            </a:r>
          </a:p>
          <a:p>
            <a:pPr marL="285750" indent="-285750">
              <a:spcAft>
                <a:spcPts val="600"/>
              </a:spcAft>
              <a:buFont typeface="Arial" panose="020B0604020202020204" pitchFamily="34" charset="0"/>
              <a:buChar char="•"/>
            </a:pPr>
            <a:r>
              <a:rPr lang="fr-FR"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Partenariats avec les parties prenantes représentant les personnes ayant un handicap</a:t>
            </a:r>
          </a:p>
          <a:p>
            <a:pPr marL="285750" indent="-285750">
              <a:spcAft>
                <a:spcPts val="600"/>
              </a:spcAft>
              <a:buFont typeface="Arial" panose="020B0604020202020204" pitchFamily="34" charset="0"/>
              <a:buChar char="•"/>
            </a:pPr>
            <a:r>
              <a:rPr lang="fr-FR"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Stratégies communautaires d'intégration</a:t>
            </a:r>
          </a:p>
          <a:p>
            <a:pPr marL="285750" indent="-285750">
              <a:spcAft>
                <a:spcPts val="600"/>
              </a:spcAft>
              <a:buFont typeface="Arial" panose="020B0604020202020204" pitchFamily="34" charset="0"/>
              <a:buChar char="•"/>
            </a:pPr>
            <a:r>
              <a:rPr lang="fr-FR"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Stratégies régionales de développement de la main-d'œuvre</a:t>
            </a:r>
          </a:p>
        </p:txBody>
      </p:sp>
      <p:sp>
        <p:nvSpPr>
          <p:cNvPr id="5" name="Rounded Rectangle 4">
            <a:extLst>
              <a:ext uri="{FF2B5EF4-FFF2-40B4-BE49-F238E27FC236}">
                <a16:creationId xmlns:a16="http://schemas.microsoft.com/office/drawing/2014/main" id="{D040824F-0A96-84A9-47C4-4C6F1FDBEDE4}"/>
              </a:ext>
            </a:extLst>
          </p:cNvPr>
          <p:cNvSpPr/>
          <p:nvPr/>
        </p:nvSpPr>
        <p:spPr>
          <a:xfrm>
            <a:off x="6479688" y="1063192"/>
            <a:ext cx="5052767" cy="1631216"/>
          </a:xfrm>
          <a:prstGeom prst="roundRect">
            <a:avLst/>
          </a:prstGeom>
          <a:solidFill>
            <a:srgbClr val="EC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Partenariats clés</a:t>
            </a:r>
          </a:p>
          <a:p>
            <a:pPr algn="ctr"/>
            <a:r>
              <a:rPr lang="fr-FR"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Ciblage stratégiques des professions</a:t>
            </a:r>
          </a:p>
          <a:p>
            <a:pPr algn="ctr"/>
            <a:r>
              <a:rPr lang="fr-FR"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Jumelage des compétences et des emplois</a:t>
            </a:r>
          </a:p>
          <a:p>
            <a:pPr algn="ctr"/>
            <a:r>
              <a:rPr lang="fr-FR"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Productivité et efficacité</a:t>
            </a:r>
          </a:p>
          <a:p>
            <a:pPr algn="ctr"/>
            <a:r>
              <a:rPr lang="fr-FR" sz="16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Environnements de travail positifs</a:t>
            </a:r>
          </a:p>
        </p:txBody>
      </p:sp>
      <p:sp>
        <p:nvSpPr>
          <p:cNvPr id="7" name="TextBox 6">
            <a:extLst>
              <a:ext uri="{FF2B5EF4-FFF2-40B4-BE49-F238E27FC236}">
                <a16:creationId xmlns:a16="http://schemas.microsoft.com/office/drawing/2014/main" id="{49B38A7B-ACFD-C991-A003-7889B9EC2DA6}"/>
              </a:ext>
            </a:extLst>
          </p:cNvPr>
          <p:cNvSpPr txBox="1"/>
          <p:nvPr/>
        </p:nvSpPr>
        <p:spPr>
          <a:xfrm>
            <a:off x="395813" y="487931"/>
            <a:ext cx="5668655" cy="1754326"/>
          </a:xfrm>
          <a:prstGeom prst="rect">
            <a:avLst/>
          </a:prstGeom>
          <a:noFill/>
        </p:spPr>
        <p:txBody>
          <a:bodyPr wrap="square">
            <a:spAutoFit/>
          </a:bodyPr>
          <a:lstStyle/>
          <a:p>
            <a:r>
              <a:rPr lang="fr-FR" sz="5400" dirty="0">
                <a:solidFill>
                  <a:schemeClr val="accent1"/>
                </a:solidFill>
                <a:latin typeface="DM Serif Display" pitchFamily="2" charset="0"/>
              </a:rPr>
              <a:t>Partenariats du marché du travail</a:t>
            </a:r>
            <a:endParaRPr lang="en-US" sz="5400" dirty="0">
              <a:solidFill>
                <a:schemeClr val="accent1"/>
              </a:solidFill>
              <a:latin typeface="DM Serif Display" pitchFamily="2" charset="0"/>
            </a:endParaRPr>
          </a:p>
        </p:txBody>
      </p:sp>
      <p:pic>
        <p:nvPicPr>
          <p:cNvPr id="6" name="Picture 5" descr="Icon&#10;&#10;Description automatically generated">
            <a:extLst>
              <a:ext uri="{FF2B5EF4-FFF2-40B4-BE49-F238E27FC236}">
                <a16:creationId xmlns:a16="http://schemas.microsoft.com/office/drawing/2014/main" id="{45335D46-4A62-56CE-080C-45D433A0F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534" y="4202894"/>
            <a:ext cx="2676785" cy="1649953"/>
          </a:xfrm>
          <a:prstGeom prst="rect">
            <a:avLst/>
          </a:prstGeom>
        </p:spPr>
      </p:pic>
    </p:spTree>
    <p:extLst>
      <p:ext uri="{BB962C8B-B14F-4D97-AF65-F5344CB8AC3E}">
        <p14:creationId xmlns:p14="http://schemas.microsoft.com/office/powerpoint/2010/main" val="107590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7C2F33-0564-45AD-83B3-9907FD5B967D}"/>
              </a:ext>
            </a:extLst>
          </p:cNvPr>
          <p:cNvSpPr txBox="1"/>
          <p:nvPr/>
        </p:nvSpPr>
        <p:spPr>
          <a:xfrm>
            <a:off x="575040" y="3124970"/>
            <a:ext cx="4832532" cy="3154710"/>
          </a:xfrm>
          <a:prstGeom prst="rect">
            <a:avLst/>
          </a:prstGeom>
          <a:noFill/>
        </p:spPr>
        <p:txBody>
          <a:bodyPr wrap="square" rtlCol="0">
            <a:spAutoFit/>
          </a:bodyPr>
          <a:lstStyle/>
          <a:p>
            <a:pPr marL="342900" indent="-198900">
              <a:buFont typeface="Arial" panose="020B0604020202020204" pitchFamily="34" charset="0"/>
              <a:buChar char="•"/>
            </a:pPr>
            <a:r>
              <a:rPr lang="fr-FR"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Centré sur l'employeur</a:t>
            </a: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198900">
              <a:buFont typeface="Arial" panose="020B0604020202020204" pitchFamily="34" charset="0"/>
              <a:buChar char="•"/>
            </a:pPr>
            <a:r>
              <a:rPr lang="fr-FR"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Avoir une conversation</a:t>
            </a: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198900">
              <a:spcAft>
                <a:spcPts val="600"/>
              </a:spcAft>
              <a:buFont typeface="Arial" panose="020B0604020202020204" pitchFamily="34" charset="0"/>
              <a:buChar char="•"/>
            </a:pPr>
            <a:r>
              <a:rPr lang="fr-FR"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Fournir des soutiens en matière de RH fondés sur l’évaluation de 3 domaines de besoins :</a:t>
            </a: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742950" lvl="1" indent="-213750">
              <a:spcAft>
                <a:spcPts val="600"/>
              </a:spcAft>
              <a:buFont typeface="Courier New" panose="02070309020205020404" pitchFamily="49" charset="0"/>
              <a:buChar char="o"/>
            </a:pPr>
            <a:r>
              <a:rPr lang="fr-FR" sz="1600" dirty="0">
                <a:solidFill>
                  <a:schemeClr val="bg1"/>
                </a:solidFill>
              </a:rPr>
              <a:t>Recrutement </a:t>
            </a:r>
            <a:endParaRPr lang="en-US" sz="1600" dirty="0">
              <a:solidFill>
                <a:schemeClr val="bg1"/>
              </a:solidFill>
            </a:endParaRPr>
          </a:p>
          <a:p>
            <a:pPr marL="742950" lvl="1" indent="-213750">
              <a:spcAft>
                <a:spcPts val="600"/>
              </a:spcAft>
              <a:buFont typeface="Courier New" panose="02070309020205020404" pitchFamily="49" charset="0"/>
              <a:buChar char="o"/>
            </a:pPr>
            <a:r>
              <a:rPr lang="fr-FR" sz="1600" dirty="0">
                <a:solidFill>
                  <a:schemeClr val="bg1"/>
                </a:solidFill>
              </a:rPr>
              <a:t>Gestion des ressources humaines (coaching, outils, stratégies)</a:t>
            </a:r>
            <a:endParaRPr lang="en-US" sz="1600" dirty="0">
              <a:solidFill>
                <a:schemeClr val="bg1"/>
              </a:solidFill>
            </a:endParaRPr>
          </a:p>
          <a:p>
            <a:pPr marL="742950" lvl="1" indent="-213750">
              <a:buFont typeface="Courier New" panose="02070309020205020404" pitchFamily="49" charset="0"/>
              <a:buChar char="o"/>
            </a:pPr>
            <a:r>
              <a:rPr lang="fr-FR" sz="1600" dirty="0">
                <a:solidFill>
                  <a:schemeClr val="bg1"/>
                </a:solidFill>
              </a:rPr>
              <a:t>Formation</a:t>
            </a:r>
            <a:endParaRPr lang="en-CA" sz="1400" dirty="0">
              <a:solidFill>
                <a:schemeClr val="bg1"/>
              </a:solidFill>
            </a:endParaRPr>
          </a:p>
          <a:p>
            <a:pPr marL="742950" lvl="1" indent="-213750">
              <a:buFont typeface="Courier New" panose="02070309020205020404" pitchFamily="49" charset="0"/>
              <a:buChar char="o"/>
            </a:pPr>
            <a:endParaRPr lang="en-US" sz="1600" dirty="0">
              <a:solidFill>
                <a:schemeClr val="bg1"/>
              </a:solidFill>
            </a:endParaRPr>
          </a:p>
        </p:txBody>
      </p:sp>
      <p:sp>
        <p:nvSpPr>
          <p:cNvPr id="3" name="TextBox 2">
            <a:extLst>
              <a:ext uri="{FF2B5EF4-FFF2-40B4-BE49-F238E27FC236}">
                <a16:creationId xmlns:a16="http://schemas.microsoft.com/office/drawing/2014/main" id="{ADEAE250-BAFB-C216-2D54-9C223C44FFC0}"/>
              </a:ext>
            </a:extLst>
          </p:cNvPr>
          <p:cNvSpPr txBox="1"/>
          <p:nvPr/>
        </p:nvSpPr>
        <p:spPr>
          <a:xfrm>
            <a:off x="716442" y="355309"/>
            <a:ext cx="6160416" cy="1754326"/>
          </a:xfrm>
          <a:prstGeom prst="rect">
            <a:avLst/>
          </a:prstGeom>
          <a:noFill/>
        </p:spPr>
        <p:txBody>
          <a:bodyPr wrap="square">
            <a:spAutoFit/>
          </a:bodyPr>
          <a:lstStyle/>
          <a:p>
            <a:r>
              <a:rPr lang="fr-CA" sz="5400" dirty="0">
                <a:solidFill>
                  <a:schemeClr val="bg1"/>
                </a:solidFill>
                <a:latin typeface="DM Serif Display" pitchFamily="2" charset="0"/>
              </a:rPr>
              <a:t>Soutenir les employeurs</a:t>
            </a:r>
            <a:endParaRPr lang="en-US" sz="5400" dirty="0">
              <a:solidFill>
                <a:schemeClr val="bg1"/>
              </a:solidFill>
              <a:latin typeface="DM Serif Display" pitchFamily="2" charset="0"/>
            </a:endParaRPr>
          </a:p>
        </p:txBody>
      </p:sp>
      <p:sp>
        <p:nvSpPr>
          <p:cNvPr id="4" name="TextBox 3">
            <a:extLst>
              <a:ext uri="{FF2B5EF4-FFF2-40B4-BE49-F238E27FC236}">
                <a16:creationId xmlns:a16="http://schemas.microsoft.com/office/drawing/2014/main" id="{278DCC5D-63B9-D38B-AF56-486D8B95C3BD}"/>
              </a:ext>
            </a:extLst>
          </p:cNvPr>
          <p:cNvSpPr txBox="1"/>
          <p:nvPr/>
        </p:nvSpPr>
        <p:spPr>
          <a:xfrm>
            <a:off x="716442" y="2102624"/>
            <a:ext cx="5116800" cy="830997"/>
          </a:xfrm>
          <a:prstGeom prst="rect">
            <a:avLst/>
          </a:prstGeom>
          <a:noFill/>
        </p:spPr>
        <p:txBody>
          <a:bodyPr wrap="square">
            <a:spAutoFit/>
          </a:bodyPr>
          <a:lstStyle/>
          <a:p>
            <a:r>
              <a:rPr lang="fr-CA"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Aider les employeurs du Nouveau-Brunswick à réussir.</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53609324"/>
      </p:ext>
    </p:extLst>
  </p:cSld>
  <p:clrMapOvr>
    <a:masterClrMapping/>
  </p:clrMapOvr>
</p:sld>
</file>

<file path=ppt/theme/theme1.xml><?xml version="1.0" encoding="utf-8"?>
<a:theme xmlns:a="http://schemas.openxmlformats.org/drawingml/2006/main" name="Office Theme">
  <a:themeElements>
    <a:clrScheme name="WorkingNB NEW">
      <a:dk1>
        <a:srgbClr val="000000"/>
      </a:dk1>
      <a:lt1>
        <a:srgbClr val="FFFFFF"/>
      </a:lt1>
      <a:dk2>
        <a:srgbClr val="004947"/>
      </a:dk2>
      <a:lt2>
        <a:srgbClr val="82C2A9"/>
      </a:lt2>
      <a:accent1>
        <a:srgbClr val="770C28"/>
      </a:accent1>
      <a:accent2>
        <a:srgbClr val="D1BBAE"/>
      </a:accent2>
      <a:accent3>
        <a:srgbClr val="0069A5"/>
      </a:accent3>
      <a:accent4>
        <a:srgbClr val="66A1C7"/>
      </a:accent4>
      <a:accent5>
        <a:srgbClr val="FFFFFF"/>
      </a:accent5>
      <a:accent6>
        <a:srgbClr val="000000"/>
      </a:accent6>
      <a:hlink>
        <a:srgbClr val="FFFFFF"/>
      </a:hlink>
      <a:folHlink>
        <a:srgbClr val="000000"/>
      </a:folHlink>
    </a:clrScheme>
    <a:fontScheme name="Working N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kingNB_PowerPoint Template_V8 22-09-20.potx  -  Read-Only" id="{A2324F89-2E4C-4069-AD15-31520B3F4E87}" vid="{C24ADD42-6E61-40B0-AC1A-CF94FF67F5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E508A67485C041A911BA4A499F6F87" ma:contentTypeVersion="9" ma:contentTypeDescription="Create a new document." ma:contentTypeScope="" ma:versionID="b91250bc6881c82b3a919177000cd195">
  <xsd:schema xmlns:xsd="http://www.w3.org/2001/XMLSchema" xmlns:xs="http://www.w3.org/2001/XMLSchema" xmlns:p="http://schemas.microsoft.com/office/2006/metadata/properties" xmlns:ns2="c86b6f85-589a-4f63-aa37-44986998cd2c" xmlns:ns3="255efc7f-2a86-4e9c-9e55-afb7220ad325" targetNamespace="http://schemas.microsoft.com/office/2006/metadata/properties" ma:root="true" ma:fieldsID="2a58d60f8af47087f0d8730dc124e313" ns2:_="" ns3:_="">
    <xsd:import namespace="c86b6f85-589a-4f63-aa37-44986998cd2c"/>
    <xsd:import namespace="255efc7f-2a86-4e9c-9e55-afb7220ad32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6b6f85-589a-4f63-aa37-44986998cd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5efc7f-2a86-4e9c-9e55-afb7220ad32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5B0107-11AB-4376-A850-04F2A1B5B4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6b6f85-589a-4f63-aa37-44986998cd2c"/>
    <ds:schemaRef ds:uri="255efc7f-2a86-4e9c-9e55-afb7220ad3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9D853E-60F9-4776-A719-3F06D02A84B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9F06707-6577-4FAE-9CF0-69288BC30E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WNB_TNB_PPT Template_Gabarit_V8 22-09-20</Template>
  <TotalTime>1133</TotalTime>
  <Words>626</Words>
  <Application>Microsoft Office PowerPoint</Application>
  <PresentationFormat>Widescreen</PresentationFormat>
  <Paragraphs>95</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Courier New</vt:lpstr>
      <vt:lpstr>DM Serif Display</vt:lpstr>
      <vt:lpstr>Myriad Pro </vt:lpstr>
      <vt:lpstr>Open Sans</vt:lpstr>
      <vt:lpstr>Office Theme</vt:lpstr>
      <vt:lpstr>PowerPoint Presentation</vt:lpstr>
      <vt:lpstr>PowerPoint Presentation</vt:lpstr>
      <vt:lpstr>PowerPoint Presentation</vt:lpstr>
      <vt:lpstr>PowerPoint Presentation</vt:lpstr>
      <vt:lpstr>Possibilités d’emploi sur 10 ans (2018-2027) 120,000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McPhee, Dria (PETL/EPFT)</dc:creator>
  <cp:lastModifiedBy>Saunders, Amber (PETL/EPFT)</cp:lastModifiedBy>
  <cp:revision>150</cp:revision>
  <dcterms:created xsi:type="dcterms:W3CDTF">2020-09-25T12:06:13Z</dcterms:created>
  <dcterms:modified xsi:type="dcterms:W3CDTF">2022-05-06T11:35:23Z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0x010100CEE508A67485C041A911BA4A499F6F87</vt:lpwstr>
  </property>
</Properties>
</file>